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</p:sldMasterIdLst>
  <p:notesMasterIdLst>
    <p:notesMasterId r:id="rId59"/>
  </p:notesMasterIdLst>
  <p:sldIdLst>
    <p:sldId id="1101" r:id="rId3"/>
    <p:sldId id="1507" r:id="rId4"/>
    <p:sldId id="1511" r:id="rId5"/>
    <p:sldId id="1512" r:id="rId6"/>
    <p:sldId id="1513" r:id="rId7"/>
    <p:sldId id="1514" r:id="rId8"/>
    <p:sldId id="1435" r:id="rId9"/>
    <p:sldId id="1436" r:id="rId10"/>
    <p:sldId id="1437" r:id="rId11"/>
    <p:sldId id="1438" r:id="rId12"/>
    <p:sldId id="1439" r:id="rId13"/>
    <p:sldId id="1440" r:id="rId14"/>
    <p:sldId id="1441" r:id="rId15"/>
    <p:sldId id="1442" r:id="rId16"/>
    <p:sldId id="1443" r:id="rId17"/>
    <p:sldId id="1444" r:id="rId18"/>
    <p:sldId id="1445" r:id="rId19"/>
    <p:sldId id="1446" r:id="rId20"/>
    <p:sldId id="1447" r:id="rId21"/>
    <p:sldId id="1448" r:id="rId22"/>
    <p:sldId id="1449" r:id="rId23"/>
    <p:sldId id="1450" r:id="rId24"/>
    <p:sldId id="1515" r:id="rId25"/>
    <p:sldId id="1516" r:id="rId26"/>
    <p:sldId id="1517" r:id="rId27"/>
    <p:sldId id="1518" r:id="rId28"/>
    <p:sldId id="1519" r:id="rId29"/>
    <p:sldId id="1520" r:id="rId30"/>
    <p:sldId id="1521" r:id="rId31"/>
    <p:sldId id="1522" r:id="rId32"/>
    <p:sldId id="1523" r:id="rId33"/>
    <p:sldId id="1524" r:id="rId34"/>
    <p:sldId id="1525" r:id="rId35"/>
    <p:sldId id="1526" r:id="rId36"/>
    <p:sldId id="1464" r:id="rId37"/>
    <p:sldId id="1465" r:id="rId38"/>
    <p:sldId id="1466" r:id="rId39"/>
    <p:sldId id="1467" r:id="rId40"/>
    <p:sldId id="1468" r:id="rId41"/>
    <p:sldId id="1469" r:id="rId42"/>
    <p:sldId id="1470" r:id="rId43"/>
    <p:sldId id="1471" r:id="rId44"/>
    <p:sldId id="1472" r:id="rId45"/>
    <p:sldId id="1473" r:id="rId46"/>
    <p:sldId id="1474" r:id="rId47"/>
    <p:sldId id="1475" r:id="rId48"/>
    <p:sldId id="1527" r:id="rId49"/>
    <p:sldId id="1528" r:id="rId50"/>
    <p:sldId id="1529" r:id="rId51"/>
    <p:sldId id="1508" r:id="rId52"/>
    <p:sldId id="1480" r:id="rId53"/>
    <p:sldId id="1509" r:id="rId54"/>
    <p:sldId id="1510" r:id="rId55"/>
    <p:sldId id="1487" r:id="rId56"/>
    <p:sldId id="1481" r:id="rId57"/>
    <p:sldId id="1058" r:id="rId58"/>
  </p:sldIdLst>
  <p:sldSz cx="9144000" cy="5143500" type="screen16x9"/>
  <p:notesSz cx="6858000" cy="9144000"/>
  <p:custDataLst>
    <p:tags r:id="rId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82177" autoAdjust="0"/>
  </p:normalViewPr>
  <p:slideViewPr>
    <p:cSldViewPr snapToGrid="0">
      <p:cViewPr varScale="1">
        <p:scale>
          <a:sx n="139" d="100"/>
          <a:sy n="139" d="100"/>
        </p:scale>
        <p:origin x="2040" y="168"/>
      </p:cViewPr>
      <p:guideLst>
        <p:guide orient="horz" pos="159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>
                <a:solidFill>
                  <a:prstClr val="black"/>
                </a:solidFill>
              </a:rPr>
              <a:t>1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534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50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800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268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935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ba4fa92b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ba4fa92b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5663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ba4fa92b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ba4fa92b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443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ba4fa92b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ba4fa92b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426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31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可以理解成一个画布或装图片的容器，是绘图的承载对象，画布上有很多绘图方法可供使用。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441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scatter()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的前两个参数是数组，分别指定每个点的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轴和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轴的坐标。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参数指定点的大 小，值和点的面积成正比。它可以是一个数，指定所有点的大小；也可以是数组，分别对每个点指定大小。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参数指定每个点的颜色，可以是数值或数组。这里使用一维数组为每个点指定了一个数值。通过颜色映射表，每个数值都会与一个颜色相对应。默认的颜色映射表中蓝色与最小值对应，红色与最大值对应。当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参数是形状为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(N,3)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(N,4)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的二维数组时，则直接表示每个点的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颜色。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参数设置点的形状，可以是个表示形状的字符串，也可以是表示多边形的两个元素的元组，第一个元素表示多边形的边数，第二个元素表示多边形的样式，取值范围为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表示多边形，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表示星形，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表示放射形，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表示忽略边数而显示为圆形。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参数设置点的透明度。</a:t>
            </a:r>
            <a:br>
              <a:rPr lang="zh-CN" altLang="en-US" dirty="0"/>
            </a:b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参数设置线宽，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 width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的缩写。</a:t>
            </a:r>
            <a:br>
              <a:rPr lang="zh-CN" altLang="en-US" dirty="0"/>
            </a:b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facecolors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参数为“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none”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时，表示散列点没有填充色。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56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234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TextBox 4"/>
          <p:cNvSpPr txBox="1"/>
          <p:nvPr userDrawn="1"/>
        </p:nvSpPr>
        <p:spPr>
          <a:xfrm>
            <a:off x="4366084" y="4835723"/>
            <a:ext cx="4785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数据科学导论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中国人民大学信息学院</a:t>
            </a:r>
          </a:p>
        </p:txBody>
      </p:sp>
    </p:spTree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57150"/>
            <a:ext cx="80010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57150"/>
            <a:ext cx="80010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57150"/>
            <a:ext cx="80010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57150"/>
            <a:ext cx="80010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57150"/>
            <a:ext cx="80010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57150"/>
            <a:ext cx="80010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57150"/>
            <a:ext cx="80010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57150"/>
            <a:ext cx="80010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57150"/>
            <a:ext cx="80010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57150"/>
            <a:ext cx="80010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4426" y="4482306"/>
            <a:ext cx="409574" cy="273844"/>
          </a:xfr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57150"/>
            <a:ext cx="80010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fld id="{2F264DDB-364C-410E-A66B-B19CEFA5EF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2022/10/28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4426" y="4482306"/>
            <a:ext cx="409574" cy="273844"/>
          </a:xfrm>
        </p:spPr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2022/10/28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2022/10/28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2022/10/28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2022/10/28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2022/10/28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2022/10/28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2022/10/28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2022/10/28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2022/10/28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</p:cSld>
  <p:clrMapOvr>
    <a:masterClrMapping/>
  </p:clrMapOvr>
  <p:transition spd="slow">
    <p:cover dir="rd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99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57150"/>
            <a:ext cx="80010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57150"/>
            <a:ext cx="80010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57150"/>
            <a:ext cx="80010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57150"/>
            <a:ext cx="80010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2022/10/28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2022/10/28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4" r:id="rId12"/>
    <p:sldLayoutId id="2147483685" r:id="rId13"/>
    <p:sldLayoutId id="2147483686" r:id="rId14"/>
    <p:sldLayoutId id="2147483687" r:id="rId15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users/legend_guide.htm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5" name="Group 91"/>
          <p:cNvGrpSpPr/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/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prstClr val="white"/>
                  </a:solidFill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2700" b="1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/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22153" y="2169137"/>
            <a:ext cx="8945065" cy="58474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互联网与文本分析</a:t>
            </a:r>
            <a:r>
              <a:rPr lang="en-US" altLang="zh-CN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：探索式数据分析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1692275" y="3359299"/>
            <a:ext cx="5256213" cy="285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  <a:buSzPct val="100000"/>
              <a:defRPr/>
            </a:pPr>
            <a:r>
              <a:rPr kumimoji="1" lang="zh-CN" altLang="en-US" b="1" kern="0">
                <a:solidFill>
                  <a:prstClr val="white"/>
                </a:solidFill>
                <a:latin typeface="Times-Roman" charset="0"/>
                <a:ea typeface="隶书" panose="02010509060101010101" pitchFamily="49" charset="-122"/>
              </a:rPr>
              <a:t>范举教授         </a:t>
            </a:r>
            <a:r>
              <a:rPr kumimoji="1" lang="en-US" altLang="zh-CN" b="1" kern="0" dirty="0" err="1">
                <a:solidFill>
                  <a:prstClr val="white"/>
                </a:solidFill>
                <a:latin typeface="Times-Roman" charset="0"/>
                <a:ea typeface="隶书" panose="02010509060101010101" pitchFamily="49" charset="-122"/>
              </a:rPr>
              <a:t>fanj@ruc.edu.cn</a:t>
            </a:r>
            <a:endParaRPr kumimoji="1" lang="en-US" altLang="zh-CN" b="1" kern="0" dirty="0">
              <a:solidFill>
                <a:prstClr val="white"/>
              </a:solidFill>
              <a:latin typeface="Times-Roman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散点图（</a:t>
            </a:r>
            <a:r>
              <a:rPr lang="en-US" altLang="zh-CN" dirty="0"/>
              <a:t>Scatter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散点图将所有的数据以点的形式展现在直角坐标系上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1" y="1629222"/>
            <a:ext cx="988865" cy="2639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527" y="1502273"/>
            <a:ext cx="4036945" cy="289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1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散点图的示例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分析某个购物中心的客户数据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4" y="1376680"/>
            <a:ext cx="3695187" cy="3231356"/>
          </a:xfrm>
          <a:prstGeom prst="rect">
            <a:avLst/>
          </a:prstGeom>
        </p:spPr>
      </p:pic>
      <p:cxnSp>
        <p:nvCxnSpPr>
          <p:cNvPr id="7" name="Google Shape;104;p16"/>
          <p:cNvCxnSpPr/>
          <p:nvPr/>
        </p:nvCxnSpPr>
        <p:spPr>
          <a:xfrm>
            <a:off x="4152387" y="2823633"/>
            <a:ext cx="482479" cy="1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2" y="1300833"/>
            <a:ext cx="4272604" cy="30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7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散点图的示例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分析某个购物中心的客户数据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4" y="1376680"/>
            <a:ext cx="3695187" cy="32313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866" y="1302081"/>
            <a:ext cx="4269104" cy="3043105"/>
          </a:xfrm>
          <a:prstGeom prst="rect">
            <a:avLst/>
          </a:prstGeom>
        </p:spPr>
      </p:pic>
      <p:cxnSp>
        <p:nvCxnSpPr>
          <p:cNvPr id="7" name="Google Shape;104;p16"/>
          <p:cNvCxnSpPr>
            <a:endCxn id="6" idx="1"/>
          </p:cNvCxnSpPr>
          <p:nvPr/>
        </p:nvCxnSpPr>
        <p:spPr>
          <a:xfrm>
            <a:off x="4152387" y="2823633"/>
            <a:ext cx="482479" cy="1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01878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直方图（</a:t>
            </a:r>
            <a:r>
              <a:rPr lang="en-US" altLang="zh-CN" dirty="0"/>
              <a:t>Histogram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5670667" cy="3937000"/>
          </a:xfrm>
        </p:spPr>
        <p:txBody>
          <a:bodyPr/>
          <a:lstStyle/>
          <a:p>
            <a:r>
              <a:rPr lang="zh-CN" altLang="en-US" dirty="0"/>
              <a:t>直方图表示了数据在各组</a:t>
            </a:r>
            <a:r>
              <a:rPr lang="zh-CN" altLang="en-US"/>
              <a:t>的</a:t>
            </a:r>
            <a:r>
              <a:rPr lang="zh-CN" altLang="en-US">
                <a:solidFill>
                  <a:srgbClr val="C00000"/>
                </a:solidFill>
              </a:rPr>
              <a:t>频数</a:t>
            </a:r>
            <a:r>
              <a:rPr lang="zh-CN" altLang="en-US"/>
              <a:t>分布</a:t>
            </a:r>
            <a:r>
              <a:rPr lang="zh-CN" altLang="en-US" dirty="0"/>
              <a:t>情况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959" y="1364236"/>
            <a:ext cx="3280955" cy="3348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57" y="1742278"/>
            <a:ext cx="988865" cy="26398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87221" y="4386397"/>
            <a:ext cx="805157" cy="3000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1350" b="1" dirty="0">
                <a:solidFill>
                  <a:srgbClr val="FF0000"/>
                </a:solidFill>
              </a:rPr>
              <a:t>Revenue</a:t>
            </a:r>
            <a:endParaRPr lang="en-US" sz="135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32915" y="1364236"/>
            <a:ext cx="612732" cy="3000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1350" b="1" dirty="0">
                <a:solidFill>
                  <a:srgbClr val="FF0000"/>
                </a:solidFill>
              </a:rPr>
              <a:t>Count</a:t>
            </a:r>
            <a:endParaRPr lang="en-US" sz="135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30230" y="1065169"/>
            <a:ext cx="230831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在绘制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40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个企业营收的直方图时，这些企业的营收落在了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4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个桶中。如果第一、二、三组的频数分别是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5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、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8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、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15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，则第四组的频数是多少？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12</a:t>
            </a:r>
          </a:p>
          <a:p>
            <a:pPr marL="342900" indent="-342900">
              <a:buAutoNum type="alphaUcPeriod"/>
            </a:pP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40</a:t>
            </a:r>
          </a:p>
          <a:p>
            <a:pPr marL="342900" indent="-342900">
              <a:buAutoNum type="alphaUcPeriod"/>
            </a:pP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15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87105" y="1123084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8214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直方图的局限性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如何分桶（</a:t>
            </a:r>
            <a:r>
              <a:rPr lang="en-US" altLang="zh-CN" dirty="0"/>
              <a:t>binning</a:t>
            </a:r>
            <a:r>
              <a:rPr lang="zh-CN" altLang="en-US" dirty="0"/>
              <a:t>）会带来很大的视觉差异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27" y="1294276"/>
            <a:ext cx="6886946" cy="26105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8029" y="3992037"/>
            <a:ext cx="63209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gotham" charset="0"/>
              </a:rPr>
              <a:t>D</a:t>
            </a:r>
            <a:r>
              <a:rPr lang="en-US" sz="2400" dirty="0">
                <a:latin typeface="gotham" charset="0"/>
              </a:rPr>
              <a:t>ata is like people – interrogate it hard enough and it will tell you whatever you want to hear.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501" y="3933842"/>
            <a:ext cx="986972" cy="9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9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累积分布函数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/>
              <a:t>对于连续变量</a:t>
            </a:r>
            <a:r>
              <a:rPr lang="en-US" altLang="zh-CN" sz="1800" i="1" dirty="0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zh-CN" altLang="en-US" sz="1800" dirty="0"/>
              <a:t>，累积分布函数定义如下：</a:t>
            </a:r>
            <a:endParaRPr lang="en-US" altLang="zh-CN" sz="1800" dirty="0"/>
          </a:p>
          <a:p>
            <a:endParaRPr lang="en-US" dirty="0"/>
          </a:p>
          <a:p>
            <a:r>
              <a:rPr lang="zh-CN" altLang="en-US" sz="1800" dirty="0"/>
              <a:t>离散变量：所有小于等于</a:t>
            </a:r>
            <a:r>
              <a:rPr lang="en-US" altLang="zh-CN" sz="1800" dirty="0"/>
              <a:t>a</a:t>
            </a:r>
            <a:r>
              <a:rPr lang="zh-CN" altLang="en-US" sz="1800" dirty="0"/>
              <a:t>的值出现概率的和</a:t>
            </a:r>
            <a:endParaRPr lang="en-US" sz="1800" dirty="0"/>
          </a:p>
        </p:txBody>
      </p:sp>
      <p:pic>
        <p:nvPicPr>
          <p:cNvPr id="4098" name="Picture 2" descr="https://gss1.bdstatic.com/-vo3dSag_xI4khGkpoWK1HF6hhy/baike/pic/item/bd315c6034a85edfd874f6a542540923dc5475b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4294" cy="5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1068225"/>
            <a:ext cx="1934165" cy="2853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887" y="2071399"/>
            <a:ext cx="988865" cy="26398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"/>
          <a:stretch/>
        </p:blipFill>
        <p:spPr>
          <a:xfrm>
            <a:off x="4951724" y="1910421"/>
            <a:ext cx="2889215" cy="280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6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累计分布图的示例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470" y="853440"/>
            <a:ext cx="6012180" cy="304657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57250" y="4160520"/>
            <a:ext cx="5150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案例参见：</a:t>
            </a:r>
            <a:r>
              <a:rPr lang="en-US" altLang="zh-CN" dirty="0"/>
              <a:t>https://</a:t>
            </a:r>
            <a:r>
              <a:rPr lang="en-US" altLang="zh-CN" dirty="0" err="1"/>
              <a:t>git.ruc.edu.cn</a:t>
            </a:r>
            <a:r>
              <a:rPr lang="en-US" altLang="zh-CN" dirty="0"/>
              <a:t>/data-science/ds01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630230" y="1065169"/>
            <a:ext cx="23083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左侧的红色、蓝色、橙色、绿色的四条线分别代表了：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惜春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迎春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探春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元春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8640" y="853440"/>
            <a:ext cx="788670" cy="929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5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箱线图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通过图形的方式表示数据的</a:t>
            </a:r>
            <a:endParaRPr lang="en-US" altLang="zh-CN" dirty="0"/>
          </a:p>
          <a:p>
            <a:pPr lvl="1"/>
            <a:r>
              <a:rPr lang="en-US" dirty="0"/>
              <a:t>Min, 25% Quartile, Median, 75% Quartile, Max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183" y="1830062"/>
            <a:ext cx="5161633" cy="191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9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箱线图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1503136"/>
          </a:xfrm>
        </p:spPr>
        <p:txBody>
          <a:bodyPr/>
          <a:lstStyle/>
          <a:p>
            <a:r>
              <a:rPr lang="en-US" dirty="0"/>
              <a:t>Find the median, lower quartile and upper quartile of the following numbers.</a:t>
            </a:r>
          </a:p>
          <a:p>
            <a:pPr lvl="1"/>
            <a:r>
              <a:rPr lang="en-US" sz="1500" dirty="0"/>
              <a:t>The </a:t>
            </a:r>
            <a:r>
              <a:rPr lang="en-US" sz="1500" b="1" dirty="0"/>
              <a:t>median</a:t>
            </a:r>
            <a:r>
              <a:rPr lang="en-US" sz="1500" dirty="0"/>
              <a:t> divides the data into a lower half and an upper half.</a:t>
            </a:r>
            <a:br>
              <a:rPr lang="en-US" sz="1500" dirty="0"/>
            </a:br>
            <a:r>
              <a:rPr lang="en-US" sz="1500" dirty="0"/>
              <a:t>The </a:t>
            </a:r>
            <a:r>
              <a:rPr lang="en-US" sz="1500" b="1" dirty="0"/>
              <a:t>lower quartile</a:t>
            </a:r>
            <a:r>
              <a:rPr lang="en-US" sz="1500" dirty="0"/>
              <a:t> is the middle value of the lower half.</a:t>
            </a:r>
            <a:br>
              <a:rPr lang="en-US" sz="1500" dirty="0"/>
            </a:br>
            <a:r>
              <a:rPr lang="en-US" sz="1500" dirty="0"/>
              <a:t>The </a:t>
            </a:r>
            <a:r>
              <a:rPr lang="en-US" sz="1500" b="1" dirty="0"/>
              <a:t>upper quartile </a:t>
            </a:r>
            <a:r>
              <a:rPr lang="en-US" sz="1500" dirty="0"/>
              <a:t>is the middle value of the upper half.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29005" y="2480521"/>
            <a:ext cx="50577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000" dirty="0">
                <a:solidFill>
                  <a:srgbClr val="0A0A0A"/>
                </a:solidFill>
                <a:latin typeface="Lucida Sans Unicode" charset="0"/>
              </a:rPr>
              <a:t>12, 5, 22, 30, 7, 36, 14, 42, 15, 53, 25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1049724" y="2391621"/>
            <a:ext cx="23083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请给出右侧一组数据的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lower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quartile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  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22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12</a:t>
            </a:r>
          </a:p>
          <a:p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5165" y="2591676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822" y="3441588"/>
            <a:ext cx="4408159" cy="91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柱状图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一个变量为离散型（</a:t>
            </a:r>
            <a:r>
              <a:rPr lang="en-US" altLang="zh-CN" dirty="0"/>
              <a:t>Categorical</a:t>
            </a:r>
            <a:r>
              <a:rPr lang="zh-CN" altLang="en-US" dirty="0"/>
              <a:t>）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31" y="1446883"/>
            <a:ext cx="6957963" cy="302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9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4000" dirty="0">
                <a:solidFill>
                  <a:prstClr val="black"/>
                </a:solidFill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zh-CN" altLang="en-US" sz="2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探索式数据分析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69893" y="1091396"/>
            <a:ext cx="3092000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60000"/>
              </a:lnSpc>
              <a:buFontTx/>
              <a:buAutoNum type="arabicPeriod"/>
              <a:defRPr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探索式数据分析（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EDA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60000"/>
              </a:lnSpc>
              <a:buFontTx/>
              <a:buAutoNum type="arabicPeriod"/>
              <a:defRPr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数据分析编程实践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60000"/>
              </a:lnSpc>
              <a:buFontTx/>
              <a:buAutoNum type="arabicPeriod"/>
              <a:defRPr/>
            </a:pP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数据可视化编程实践</a:t>
            </a:r>
            <a:endParaRPr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60000"/>
              </a:lnSpc>
              <a:buFontTx/>
              <a:buAutoNum type="arabicPeriod"/>
              <a:defRPr/>
            </a:pPr>
            <a:r>
              <a:rPr lang="zh-CN" altLang="en-US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文本信息抽取</a:t>
            </a:r>
            <a:endParaRPr lang="en-US" altLang="zh-CN" b="1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937514" y="254686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21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线条图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一个变量为数值型 </a:t>
            </a:r>
            <a:r>
              <a:rPr lang="mr-IN" altLang="zh-CN" dirty="0"/>
              <a:t>–</a:t>
            </a:r>
            <a:r>
              <a:rPr lang="zh-CN" altLang="en-US" dirty="0"/>
              <a:t> 看趋势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5" y="1442943"/>
            <a:ext cx="7431315" cy="305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8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线条图的示例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5978"/>
          <a:stretch/>
        </p:blipFill>
        <p:spPr>
          <a:xfrm>
            <a:off x="555372" y="1029011"/>
            <a:ext cx="8004011" cy="22449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6" name="Rectangle 5"/>
          <p:cNvSpPr/>
          <p:nvPr/>
        </p:nvSpPr>
        <p:spPr>
          <a:xfrm>
            <a:off x="584616" y="3435901"/>
            <a:ext cx="79747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我们用水平蓝色的线表示章节平均的段落数或字数。从最上面一张图可以看到每一章平均段落数为</a:t>
            </a:r>
            <a:r>
              <a:rPr lang="en-US" altLang="zh-CN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25</a:t>
            </a:r>
            <a:r>
              <a:rPr lang="zh-CN" altLang="en-US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左右。我们还通过在</a:t>
            </a:r>
            <a:r>
              <a:rPr lang="en-US" altLang="zh-CN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80</a:t>
            </a:r>
            <a:r>
              <a:rPr lang="zh-CN" altLang="en-US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回的竖直线分割的折线图，可以看到前</a:t>
            </a:r>
            <a:r>
              <a:rPr lang="en-US" altLang="zh-CN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80</a:t>
            </a:r>
            <a:r>
              <a:rPr lang="zh-CN" altLang="en-US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回和后</a:t>
            </a:r>
            <a:r>
              <a:rPr lang="en-US" altLang="zh-CN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40</a:t>
            </a:r>
            <a:r>
              <a:rPr lang="zh-CN" altLang="en-US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回还是存在一定差异的，尤其在章节段数上，后</a:t>
            </a:r>
            <a:r>
              <a:rPr lang="en-US" altLang="zh-CN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40</a:t>
            </a:r>
            <a:r>
              <a:rPr lang="zh-CN" altLang="en-US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回基本小于平均章节段数。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88892" y="4449932"/>
            <a:ext cx="5150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案例参见：</a:t>
            </a:r>
            <a:r>
              <a:rPr lang="en-US" altLang="zh-CN" dirty="0"/>
              <a:t>https://</a:t>
            </a:r>
            <a:r>
              <a:rPr lang="en-US" altLang="zh-CN" dirty="0" err="1"/>
              <a:t>git.ruc.edu.cn</a:t>
            </a:r>
            <a:r>
              <a:rPr lang="en-US" altLang="zh-CN" dirty="0"/>
              <a:t>/data-science/ds01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07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热力图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两个变量均为离散型，计算相关性</a:t>
            </a:r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2D65902-2029-154A-9A02-2CCA68F5B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78" y="1224758"/>
            <a:ext cx="2136768" cy="1586798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EAAF5E35-E795-4F40-A799-EE21B7F43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79" y="3223932"/>
            <a:ext cx="2136767" cy="1532218"/>
          </a:xfrm>
          <a:prstGeom prst="rect">
            <a:avLst/>
          </a:prstGeom>
        </p:spPr>
      </p:pic>
      <p:cxnSp>
        <p:nvCxnSpPr>
          <p:cNvPr id="10" name="Google Shape;104;p16">
            <a:extLst>
              <a:ext uri="{FF2B5EF4-FFF2-40B4-BE49-F238E27FC236}">
                <a16:creationId xmlns:a16="http://schemas.microsoft.com/office/drawing/2014/main" id="{C5AAB4AB-3DCA-654D-AC7F-6DCC723EC4AB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2183862" y="2811556"/>
            <a:ext cx="1" cy="412376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6DB51B-D41D-D04B-B245-0E5C361F1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814" y="1224758"/>
            <a:ext cx="474980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49C0B7D2-92EE-5B45-B700-63C3908E8FD5}"/>
              </a:ext>
            </a:extLst>
          </p:cNvPr>
          <p:cNvSpPr/>
          <p:nvPr/>
        </p:nvSpPr>
        <p:spPr>
          <a:xfrm>
            <a:off x="3479800" y="2726720"/>
            <a:ext cx="457200" cy="291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663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zh-CN" altLang="en-US" dirty="0"/>
              <a:t>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matplotlib</a:t>
            </a:r>
            <a:r>
              <a:rPr lang="en-US" altLang="zh-CN" dirty="0"/>
              <a:t> </a:t>
            </a:r>
            <a:r>
              <a:rPr lang="zh-CN" altLang="en-US" dirty="0"/>
              <a:t>是</a:t>
            </a:r>
            <a:r>
              <a:rPr lang="en-US" altLang="zh-CN" dirty="0"/>
              <a:t>python</a:t>
            </a:r>
            <a:r>
              <a:rPr lang="zh-CN" altLang="en-US" dirty="0"/>
              <a:t>最著名的绘图库，它提供了一整套和</a:t>
            </a:r>
            <a:r>
              <a:rPr lang="en-US" altLang="zh-CN" dirty="0" err="1"/>
              <a:t>matlab</a:t>
            </a:r>
            <a:r>
              <a:rPr lang="zh-CN" altLang="en-US" dirty="0"/>
              <a:t>相似的命令</a:t>
            </a:r>
            <a:r>
              <a:rPr lang="en-US" altLang="zh-CN" dirty="0"/>
              <a:t>API</a:t>
            </a:r>
            <a:r>
              <a:rPr lang="zh-CN" altLang="en-US" dirty="0"/>
              <a:t>，十分适合交互式地行制图</a:t>
            </a:r>
          </a:p>
          <a:p>
            <a:r>
              <a:rPr lang="en-US" altLang="zh-CN" dirty="0" err="1"/>
              <a:t>Matlab</a:t>
            </a:r>
            <a:r>
              <a:rPr lang="zh-CN" altLang="en-US" dirty="0"/>
              <a:t>的语法、</a:t>
            </a:r>
            <a:r>
              <a:rPr lang="en-US" altLang="zh-CN" dirty="0"/>
              <a:t>python</a:t>
            </a:r>
            <a:r>
              <a:rPr lang="zh-CN" altLang="en-US" dirty="0"/>
              <a:t>语言、</a:t>
            </a:r>
            <a:r>
              <a:rPr lang="en-US" altLang="zh-CN" dirty="0"/>
              <a:t>latex</a:t>
            </a:r>
            <a:r>
              <a:rPr lang="zh-CN" altLang="en-US" dirty="0"/>
              <a:t>的画图质量（还可以使用内嵌的</a:t>
            </a:r>
            <a:r>
              <a:rPr lang="en-US" altLang="zh-CN" dirty="0"/>
              <a:t>latex</a:t>
            </a:r>
            <a:r>
              <a:rPr lang="zh-CN" altLang="en-US" dirty="0"/>
              <a:t>引擎绘制的数学公式）</a:t>
            </a:r>
          </a:p>
          <a:p>
            <a:r>
              <a:rPr lang="zh-CN" altLang="en-US" dirty="0"/>
              <a:t>通过</a:t>
            </a:r>
            <a:r>
              <a:rPr lang="en-US" altLang="zh-CN" dirty="0" err="1"/>
              <a:t>pyplot</a:t>
            </a:r>
            <a:r>
              <a:rPr lang="zh-CN" altLang="en-US" dirty="0"/>
              <a:t>模块提供了一套和</a:t>
            </a:r>
            <a:r>
              <a:rPr lang="en-US" altLang="zh-CN" dirty="0"/>
              <a:t>MATLAB</a:t>
            </a:r>
            <a:r>
              <a:rPr lang="zh-CN" altLang="en-US" dirty="0"/>
              <a:t>类似的绘图</a:t>
            </a:r>
            <a:r>
              <a:rPr lang="en-US" altLang="zh-CN" dirty="0"/>
              <a:t>API</a:t>
            </a:r>
            <a:r>
              <a:rPr lang="zh-CN" altLang="en-US" dirty="0"/>
              <a:t>，将众多绘图对象所构成的复杂结构隐藏在这套</a:t>
            </a:r>
            <a:r>
              <a:rPr lang="en-US" altLang="zh-CN" dirty="0"/>
              <a:t>API</a:t>
            </a:r>
            <a:r>
              <a:rPr lang="zh-CN" altLang="en-US" dirty="0"/>
              <a:t>内部，其中最重要的函数是</a:t>
            </a:r>
            <a:r>
              <a:rPr lang="en-US" altLang="zh-CN" dirty="0"/>
              <a:t>Plot</a:t>
            </a:r>
            <a:r>
              <a:rPr lang="zh-CN" altLang="en-US" dirty="0"/>
              <a:t>。该函数允许你做出</a:t>
            </a:r>
            <a:r>
              <a:rPr lang="en-US" altLang="zh-CN" dirty="0"/>
              <a:t>2D</a:t>
            </a:r>
            <a:r>
              <a:rPr lang="zh-CN" altLang="en-US" dirty="0"/>
              <a:t>图形</a:t>
            </a:r>
          </a:p>
          <a:p>
            <a:r>
              <a:rPr lang="zh-CN" altLang="en-US" dirty="0"/>
              <a:t>引入</a:t>
            </a:r>
            <a:r>
              <a:rPr lang="en-US" altLang="zh-CN" dirty="0" err="1"/>
              <a:t>matplotlib</a:t>
            </a:r>
            <a:r>
              <a:rPr lang="zh-CN" altLang="en-US" dirty="0"/>
              <a:t>库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89848C-010B-433A-8C5C-86AA0A401ECF}"/>
              </a:ext>
            </a:extLst>
          </p:cNvPr>
          <p:cNvSpPr/>
          <p:nvPr/>
        </p:nvSpPr>
        <p:spPr>
          <a:xfrm>
            <a:off x="3215390" y="341426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import </a:t>
            </a:r>
            <a:r>
              <a:rPr lang="en-US" sz="2400" dirty="0" err="1">
                <a:solidFill>
                  <a:srgbClr val="C00000"/>
                </a:solidFill>
              </a:rPr>
              <a:t>numpy</a:t>
            </a:r>
            <a:r>
              <a:rPr lang="en-US" sz="2400" dirty="0">
                <a:solidFill>
                  <a:srgbClr val="C00000"/>
                </a:solidFill>
              </a:rPr>
              <a:t> as np</a:t>
            </a:r>
          </a:p>
          <a:p>
            <a:r>
              <a:rPr lang="en-US" sz="2400" dirty="0">
                <a:solidFill>
                  <a:srgbClr val="C00000"/>
                </a:solidFill>
              </a:rPr>
              <a:t>import </a:t>
            </a:r>
            <a:r>
              <a:rPr lang="en-US" sz="2400" dirty="0" err="1">
                <a:solidFill>
                  <a:srgbClr val="C00000"/>
                </a:solidFill>
              </a:rPr>
              <a:t>matplotlib.pyplot</a:t>
            </a:r>
            <a:r>
              <a:rPr lang="en-US" sz="2400" dirty="0">
                <a:solidFill>
                  <a:srgbClr val="C00000"/>
                </a:solidFill>
              </a:rPr>
              <a:t> as </a:t>
            </a:r>
            <a:r>
              <a:rPr lang="en-US" sz="2400" dirty="0" err="1">
                <a:solidFill>
                  <a:srgbClr val="C00000"/>
                </a:solidFill>
              </a:rPr>
              <a:t>plt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45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 </a:t>
            </a:r>
            <a:r>
              <a:rPr lang="zh-CN" altLang="en-US" dirty="0"/>
              <a:t>对象总览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 err="1"/>
              <a:t>matplotlib</a:t>
            </a:r>
            <a:r>
              <a:rPr lang="zh-CN" altLang="en-US" dirty="0"/>
              <a:t>中，整个图像为一个</a:t>
            </a:r>
            <a:r>
              <a:rPr lang="en-US" altLang="zh-CN" dirty="0"/>
              <a:t>Figure</a:t>
            </a:r>
            <a:r>
              <a:rPr lang="zh-CN" altLang="en-US" dirty="0"/>
              <a:t>对象。在</a:t>
            </a:r>
            <a:r>
              <a:rPr lang="en-US" altLang="zh-CN" dirty="0"/>
              <a:t>Figure</a:t>
            </a:r>
            <a:r>
              <a:rPr lang="zh-CN" altLang="en-US" dirty="0"/>
              <a:t>对象中可以包含一个，或者多个</a:t>
            </a:r>
            <a:r>
              <a:rPr lang="en-US" altLang="zh-CN" dirty="0"/>
              <a:t>Axes</a:t>
            </a:r>
            <a:r>
              <a:rPr lang="zh-CN" altLang="en-US" dirty="0"/>
              <a:t>对象（子图</a:t>
            </a:r>
            <a:r>
              <a:rPr lang="en-US" altLang="zh-CN" dirty="0"/>
              <a:t>)</a:t>
            </a:r>
            <a:r>
              <a:rPr lang="zh-CN" altLang="en-US" dirty="0"/>
              <a:t>。每个</a:t>
            </a:r>
            <a:r>
              <a:rPr lang="en-US" altLang="zh-CN" dirty="0"/>
              <a:t>Axes</a:t>
            </a:r>
            <a:r>
              <a:rPr lang="zh-CN" altLang="en-US" dirty="0"/>
              <a:t>对象都是一个拥有自己坐标系统的绘图区域。其逻辑关系如下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35C062-A9D4-418A-B050-B706CF9BF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646" y="1917236"/>
            <a:ext cx="4936209" cy="283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0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 对象总览(2)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19150"/>
            <a:ext cx="4129247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Title</a:t>
            </a:r>
            <a:r>
              <a:rPr lang="zh-CN" altLang="en-US" dirty="0"/>
              <a:t>为标题。</a:t>
            </a:r>
            <a:r>
              <a:rPr lang="en-US" altLang="zh-CN" dirty="0"/>
              <a:t>Axis</a:t>
            </a:r>
            <a:r>
              <a:rPr lang="zh-CN" altLang="en-US" dirty="0"/>
              <a:t>为坐标轴，</a:t>
            </a:r>
            <a:r>
              <a:rPr lang="en-US" altLang="zh-CN" dirty="0"/>
              <a:t>Label</a:t>
            </a:r>
            <a:r>
              <a:rPr lang="zh-CN" altLang="en-US" dirty="0"/>
              <a:t>为坐标轴标注。</a:t>
            </a:r>
            <a:r>
              <a:rPr lang="en-US" altLang="zh-CN" dirty="0"/>
              <a:t>Tick</a:t>
            </a:r>
            <a:r>
              <a:rPr lang="zh-CN" altLang="en-US" dirty="0"/>
              <a:t>为刻度线，</a:t>
            </a:r>
            <a:r>
              <a:rPr lang="en-US" altLang="zh-CN" dirty="0"/>
              <a:t>Tick Label</a:t>
            </a:r>
            <a:r>
              <a:rPr lang="zh-CN" altLang="en-US" dirty="0"/>
              <a:t>为刻度注释。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817F2-AB4C-44E4-ABF9-349FE25E5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94" y="2101601"/>
            <a:ext cx="3870862" cy="23807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18232A-3B84-4020-9925-BECD90CC0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48" y="789597"/>
            <a:ext cx="4199037" cy="387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基本绘图过程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175" dirty="0"/>
              <a:t>调用</a:t>
            </a:r>
            <a:r>
              <a:rPr lang="en-US" altLang="zh-CN" sz="2175" dirty="0"/>
              <a:t>figure</a:t>
            </a:r>
            <a:r>
              <a:rPr lang="zh-CN" altLang="en-US" sz="2175" dirty="0"/>
              <a:t>创建一个绘图对象</a:t>
            </a:r>
            <a:endParaRPr lang="en-US" altLang="zh-CN" sz="2175" dirty="0"/>
          </a:p>
          <a:p>
            <a:pPr lvl="1"/>
            <a:r>
              <a:rPr lang="en-US" sz="1875" dirty="0" err="1"/>
              <a:t>plt.figure</a:t>
            </a:r>
            <a:r>
              <a:rPr lang="en-US" sz="1875" dirty="0"/>
              <a:t>(</a:t>
            </a:r>
            <a:r>
              <a:rPr lang="en-US" sz="1875" dirty="0" err="1"/>
              <a:t>figsize</a:t>
            </a:r>
            <a:r>
              <a:rPr lang="en-US" sz="1875" dirty="0"/>
              <a:t>=(8,4))</a:t>
            </a:r>
          </a:p>
          <a:p>
            <a:pPr lvl="2"/>
            <a:r>
              <a:rPr lang="en-US" altLang="zh-CN" sz="1650" dirty="0" err="1"/>
              <a:t>figsize</a:t>
            </a:r>
            <a:r>
              <a:rPr lang="en-US" altLang="zh-CN" sz="1650" dirty="0"/>
              <a:t>: </a:t>
            </a:r>
            <a:r>
              <a:rPr lang="zh-CN" altLang="en-US" sz="1650" dirty="0"/>
              <a:t>指定绘图对象的宽度和高度，单位为英寸</a:t>
            </a:r>
            <a:endParaRPr lang="en-US" altLang="zh-CN" sz="1650" dirty="0"/>
          </a:p>
          <a:p>
            <a:pPr lvl="2"/>
            <a:r>
              <a:rPr lang="en-US" altLang="zh-CN" sz="1650" b="1" dirty="0"/>
              <a:t>dpi</a:t>
            </a:r>
            <a:r>
              <a:rPr lang="en-US" altLang="zh-CN" sz="1650" dirty="0"/>
              <a:t>: </a:t>
            </a:r>
            <a:r>
              <a:rPr lang="zh-CN" altLang="en-US" sz="1650" dirty="0"/>
              <a:t>指定绘图对象的分辨率，每英寸多少个像素，缺省值为</a:t>
            </a:r>
            <a:r>
              <a:rPr lang="en-US" altLang="zh-CN" sz="1650" dirty="0"/>
              <a:t>80</a:t>
            </a:r>
            <a:endParaRPr lang="en-US" sz="1650" dirty="0"/>
          </a:p>
          <a:p>
            <a:pPr lvl="1"/>
            <a:r>
              <a:rPr lang="zh-CN" altLang="en-US" sz="1875" dirty="0"/>
              <a:t>也可以不创建绘图对象直接调用接下来的</a:t>
            </a:r>
            <a:r>
              <a:rPr lang="en-US" altLang="zh-CN" sz="1875" dirty="0"/>
              <a:t>plot</a:t>
            </a:r>
            <a:r>
              <a:rPr lang="zh-CN" altLang="en-US" sz="1875" dirty="0"/>
              <a:t>函数直接绘图，</a:t>
            </a:r>
            <a:r>
              <a:rPr lang="en-US" altLang="zh-CN" sz="1875" dirty="0" err="1"/>
              <a:t>matplotlib</a:t>
            </a:r>
            <a:r>
              <a:rPr lang="zh-CN" altLang="en-US" sz="1875" dirty="0"/>
              <a:t>会为我们自动创建一个绘图对象</a:t>
            </a:r>
            <a:endParaRPr lang="en-US" altLang="zh-CN" sz="1875" dirty="0"/>
          </a:p>
          <a:p>
            <a:pPr lvl="1"/>
            <a:r>
              <a:rPr lang="zh-CN" altLang="en-US" sz="1875" dirty="0"/>
              <a:t>如果需要同时绘制多幅图表的话，可以是给</a:t>
            </a:r>
            <a:r>
              <a:rPr lang="en-US" altLang="zh-CN" sz="1875" dirty="0"/>
              <a:t>figure</a:t>
            </a:r>
            <a:r>
              <a:rPr lang="zh-CN" altLang="en-US" sz="1875" dirty="0"/>
              <a:t>传递一个整数参数指定图标的序号</a:t>
            </a:r>
            <a:endParaRPr lang="en-US" altLang="zh-CN" sz="187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07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基本绘图过程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175" dirty="0"/>
              <a:t>plot</a:t>
            </a:r>
            <a:r>
              <a:rPr lang="zh-CN" altLang="en-US" sz="2175" dirty="0"/>
              <a:t>函数在当前的绘图对象中进行绘图</a:t>
            </a:r>
            <a:endParaRPr lang="en-US" altLang="zh-CN" sz="2175" dirty="0"/>
          </a:p>
          <a:p>
            <a:pPr lvl="1"/>
            <a:r>
              <a:rPr lang="zh-CN" altLang="en-US" sz="1875" dirty="0"/>
              <a:t>实际上</a:t>
            </a:r>
            <a:r>
              <a:rPr lang="en-US" altLang="zh-CN" sz="1875" dirty="0"/>
              <a:t>plot()</a:t>
            </a:r>
            <a:r>
              <a:rPr lang="zh-CN" altLang="en-US" sz="1875" dirty="0"/>
              <a:t>是在</a:t>
            </a:r>
            <a:r>
              <a:rPr lang="en-US" altLang="zh-CN" sz="1875" dirty="0"/>
              <a:t>Axes(</a:t>
            </a:r>
            <a:r>
              <a:rPr lang="zh-CN" altLang="en-US" sz="1875" dirty="0"/>
              <a:t>子图</a:t>
            </a:r>
            <a:r>
              <a:rPr lang="en-US" altLang="zh-CN" sz="1875" dirty="0"/>
              <a:t>)</a:t>
            </a:r>
            <a:r>
              <a:rPr lang="zh-CN" altLang="en-US" sz="1875" dirty="0"/>
              <a:t>对象上绘图</a:t>
            </a:r>
            <a:endParaRPr lang="en-US" altLang="zh-CN" sz="1875" dirty="0"/>
          </a:p>
          <a:p>
            <a:pPr lvl="1"/>
            <a:r>
              <a:rPr lang="zh-CN" altLang="en-US" sz="1875" dirty="0"/>
              <a:t>如果当前的</a:t>
            </a:r>
            <a:r>
              <a:rPr lang="en-US" altLang="zh-CN" sz="1875" dirty="0"/>
              <a:t>Figure</a:t>
            </a:r>
            <a:r>
              <a:rPr lang="zh-CN" altLang="en-US" sz="1875" dirty="0"/>
              <a:t>对象中没有</a:t>
            </a:r>
            <a:r>
              <a:rPr lang="en-US" altLang="zh-CN" sz="1875" dirty="0"/>
              <a:t>Axes</a:t>
            </a:r>
            <a:r>
              <a:rPr lang="zh-CN" altLang="en-US" sz="1875" dirty="0"/>
              <a:t>对象，将会为之创建一个几乎充满整个图表的</a:t>
            </a:r>
            <a:r>
              <a:rPr lang="en-US" altLang="zh-CN" sz="1875" dirty="0"/>
              <a:t>Axes</a:t>
            </a:r>
            <a:r>
              <a:rPr lang="zh-CN" altLang="en-US" sz="1875" dirty="0"/>
              <a:t>对象，并且使此</a:t>
            </a:r>
            <a:r>
              <a:rPr lang="en-US" altLang="zh-CN" sz="1875" dirty="0"/>
              <a:t>Axes</a:t>
            </a:r>
            <a:r>
              <a:rPr lang="zh-CN" altLang="en-US" sz="1875" dirty="0"/>
              <a:t>对象成为当前的</a:t>
            </a:r>
            <a:r>
              <a:rPr lang="en-US" altLang="zh-CN" sz="1875" dirty="0"/>
              <a:t>Axes</a:t>
            </a:r>
            <a:r>
              <a:rPr lang="zh-CN" altLang="en-US" sz="1875" dirty="0"/>
              <a:t>对象</a:t>
            </a:r>
            <a:endParaRPr lang="en-US" altLang="zh-CN" sz="1875" dirty="0"/>
          </a:p>
          <a:p>
            <a:r>
              <a:rPr lang="zh-CN" altLang="en-US" sz="2175" dirty="0"/>
              <a:t>配置对象属性</a:t>
            </a:r>
            <a:endParaRPr lang="en-US" altLang="zh-CN" sz="2175" dirty="0"/>
          </a:p>
          <a:p>
            <a:pPr lvl="1"/>
            <a:r>
              <a:rPr lang="zh-CN" altLang="en-US" sz="1875" dirty="0"/>
              <a:t>通过一系列函数设置当前</a:t>
            </a:r>
            <a:r>
              <a:rPr lang="en-US" altLang="zh-CN" sz="1875" dirty="0"/>
              <a:t>Axes</a:t>
            </a:r>
            <a:r>
              <a:rPr lang="zh-CN" altLang="en-US" sz="1875" dirty="0"/>
              <a:t>对象的各个属性</a:t>
            </a:r>
            <a:endParaRPr lang="en-US" altLang="zh-CN" sz="1875" dirty="0"/>
          </a:p>
          <a:p>
            <a:r>
              <a:rPr lang="zh-CN" altLang="en-US" sz="2175" dirty="0"/>
              <a:t>调用</a:t>
            </a:r>
            <a:r>
              <a:rPr lang="en-US" altLang="zh-CN" sz="2175" dirty="0" err="1"/>
              <a:t>plt.savefig</a:t>
            </a:r>
            <a:r>
              <a:rPr lang="en-US" altLang="zh-CN" sz="2175" dirty="0"/>
              <a:t>()</a:t>
            </a:r>
            <a:r>
              <a:rPr lang="zh-CN" altLang="en-US" sz="2175" dirty="0"/>
              <a:t>将当前的</a:t>
            </a:r>
            <a:r>
              <a:rPr lang="en-US" altLang="zh-CN" sz="2175" dirty="0"/>
              <a:t>Figure</a:t>
            </a:r>
            <a:r>
              <a:rPr lang="zh-CN" altLang="en-US" sz="2175" dirty="0"/>
              <a:t>对象保存成图像文件</a:t>
            </a:r>
            <a:endParaRPr lang="en-US" altLang="zh-CN" sz="217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67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matplotlib.pyplot绘制的常见图形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8319A2-8B6F-4F15-9C7C-8F2B87F25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521" y="819150"/>
            <a:ext cx="6818957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4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画一条直线 </a:t>
            </a:r>
            <a:r>
              <a:rPr lang="en-US" altLang="zh-CN" dirty="0"/>
              <a:t>y=x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BF235B-2C52-4716-AE82-DF8EF5613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1223" y="819150"/>
            <a:ext cx="4041554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3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数据可视化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9235" y="971550"/>
            <a:ext cx="2354580" cy="41534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/>
              <a:t>人类可读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9" name="Google Shape;6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7750" y="1422165"/>
            <a:ext cx="1253351" cy="3233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64;p14"/>
          <p:cNvCxnSpPr/>
          <p:nvPr/>
        </p:nvCxnSpPr>
        <p:spPr>
          <a:xfrm>
            <a:off x="3332163" y="3030341"/>
            <a:ext cx="1441500" cy="87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114" y="1234490"/>
            <a:ext cx="2477923" cy="36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19535" y="971550"/>
            <a:ext cx="2354580" cy="415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/>
              <a:t>机器可读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99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画</a:t>
            </a:r>
            <a:r>
              <a:rPr lang="en-US" altLang="zh-CN" dirty="0"/>
              <a:t>sin</a:t>
            </a:r>
            <a:r>
              <a:rPr lang="zh-CN" altLang="en-US" dirty="0"/>
              <a:t>函数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EE5493-C20E-47CC-8887-2F9524B09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456" y="819150"/>
            <a:ext cx="4153087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5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sin(x)</a:t>
            </a:r>
            <a:r>
              <a:rPr lang="zh-CN" altLang="en-US" dirty="0"/>
              <a:t>、</a:t>
            </a:r>
            <a:r>
              <a:rPr lang="en-US" altLang="zh-CN" dirty="0"/>
              <a:t>sin(x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C90A34-BE44-40FB-9E60-14C4760A2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8186" y="819150"/>
            <a:ext cx="3587628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7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调整线条属性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线形</a:t>
            </a:r>
            <a:endParaRPr lang="en-US" altLang="zh-CN" dirty="0"/>
          </a:p>
          <a:p>
            <a:r>
              <a:rPr lang="zh-CN" altLang="en-US" dirty="0"/>
              <a:t>颜色</a:t>
            </a:r>
          </a:p>
          <a:p>
            <a:r>
              <a:rPr lang="zh-CN" altLang="en-US" dirty="0"/>
              <a:t>宽度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36525-CDD6-4D4F-809B-1C0A89B21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627" y="847364"/>
            <a:ext cx="3876173" cy="39087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D2838A-FF83-4296-85F9-5813B86FFF80}"/>
              </a:ext>
            </a:extLst>
          </p:cNvPr>
          <p:cNvSpPr/>
          <p:nvPr/>
        </p:nvSpPr>
        <p:spPr>
          <a:xfrm>
            <a:off x="508001" y="2933739"/>
            <a:ext cx="87716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7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图例</a:t>
            </a:r>
            <a:endParaRPr lang="en-US" sz="27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6F84E9-554B-4447-9E8B-8C2D243D13F6}"/>
              </a:ext>
            </a:extLst>
          </p:cNvPr>
          <p:cNvSpPr/>
          <p:nvPr/>
        </p:nvSpPr>
        <p:spPr>
          <a:xfrm>
            <a:off x="661172" y="3246112"/>
            <a:ext cx="4572000" cy="11310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br>
              <a:rPr lang="en-US" sz="1350" dirty="0">
                <a:solidFill>
                  <a:srgbClr val="000000"/>
                </a:solidFill>
                <a:latin typeface="Helvetica Neue"/>
              </a:rPr>
            </a:br>
            <a:r>
              <a:rPr lang="zh-CN" altLang="en-US" sz="1350" dirty="0">
                <a:solidFill>
                  <a:srgbClr val="000000"/>
                </a:solidFill>
                <a:latin typeface="Helvetica Neue"/>
              </a:rPr>
              <a:t>位置 </a:t>
            </a:r>
            <a:r>
              <a:rPr lang="en-US" sz="1350" dirty="0">
                <a:solidFill>
                  <a:srgbClr val="000000"/>
                </a:solidFill>
                <a:latin typeface="Helvetica Neue"/>
              </a:rPr>
              <a:t>location</a:t>
            </a:r>
          </a:p>
          <a:p>
            <a:r>
              <a:rPr lang="zh-CN" altLang="en-US" sz="1350" dirty="0">
                <a:solidFill>
                  <a:srgbClr val="000000"/>
                </a:solidFill>
                <a:latin typeface="Helvetica Neue"/>
              </a:rPr>
              <a:t>字体大小 </a:t>
            </a:r>
            <a:r>
              <a:rPr lang="en-US" sz="1350" dirty="0">
                <a:solidFill>
                  <a:srgbClr val="000000"/>
                </a:solidFill>
                <a:latin typeface="Helvetica Neue"/>
              </a:rPr>
              <a:t>font</a:t>
            </a:r>
          </a:p>
          <a:p>
            <a:r>
              <a:rPr lang="en-US" sz="1350" dirty="0">
                <a:solidFill>
                  <a:srgbClr val="000000"/>
                </a:solidFill>
                <a:latin typeface="Helvetica Neue"/>
              </a:rPr>
              <a:t>...</a:t>
            </a:r>
          </a:p>
          <a:p>
            <a:pPr algn="just"/>
            <a:r>
              <a:rPr lang="en-US" sz="1350" u="sng" dirty="0">
                <a:solidFill>
                  <a:srgbClr val="0088CC"/>
                </a:solidFill>
                <a:latin typeface="Helvetica Neue"/>
                <a:hlinkClick r:id="rId3"/>
              </a:rPr>
              <a:t>https://matplotlib.org/users/legend_guide.html</a:t>
            </a:r>
            <a:endParaRPr lang="en-US" sz="1350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2068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散点图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3964898" cy="3937000"/>
          </a:xfrm>
        </p:spPr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plot()</a:t>
            </a:r>
            <a:r>
              <a:rPr lang="zh-CN" altLang="en-US" dirty="0"/>
              <a:t>绘图时，如果指定样式参数为仅绘制数据点，那么所绘制的就是一幅散列图</a:t>
            </a:r>
            <a:endParaRPr lang="en-US" altLang="zh-CN" dirty="0"/>
          </a:p>
          <a:p>
            <a:pPr lvl="1"/>
            <a:r>
              <a:rPr lang="zh-CN" altLang="en-US" dirty="0"/>
              <a:t>方法所绘制的点无法单独指定颜色和大小</a:t>
            </a:r>
            <a:endParaRPr lang="en-US" dirty="0"/>
          </a:p>
          <a:p>
            <a:r>
              <a:rPr lang="en-US" altLang="zh-CN" b="1" dirty="0">
                <a:solidFill>
                  <a:srgbClr val="FF0000"/>
                </a:solidFill>
              </a:rPr>
              <a:t>scatter</a:t>
            </a:r>
            <a:r>
              <a:rPr lang="en-US" altLang="zh-CN" b="1" dirty="0"/>
              <a:t>()</a:t>
            </a:r>
            <a:r>
              <a:rPr lang="zh-CN" altLang="en-US" dirty="0"/>
              <a:t>所绘制的散列图却可以指定每个点的颜色和大小</a:t>
            </a:r>
            <a:endParaRPr lang="en-US" altLang="zh-CN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0A072-D6C3-4927-9A7B-DEBBFA588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59" y="998310"/>
            <a:ext cx="4224354" cy="320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配置文件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绘制一幅图需要对许多对象的属性进行配置在绘图时，并没有逐一对这些属性进。行配置，许多都直接采用了</a:t>
            </a:r>
            <a:r>
              <a:rPr lang="en-US" altLang="zh-CN" dirty="0" err="1"/>
              <a:t>matplotlib</a:t>
            </a:r>
            <a:r>
              <a:rPr lang="zh-CN" altLang="en-US" dirty="0"/>
              <a:t>的缺省配置</a:t>
            </a:r>
          </a:p>
          <a:p>
            <a:r>
              <a:rPr lang="en-US" altLang="zh-CN" dirty="0" err="1"/>
              <a:t>matplotlib</a:t>
            </a:r>
            <a:r>
              <a:rPr lang="zh-CN" altLang="en-US" dirty="0"/>
              <a:t>将这些缺省配置保存在一个名为“</a:t>
            </a:r>
            <a:r>
              <a:rPr lang="en-US" altLang="zh-CN" dirty="0" err="1"/>
              <a:t>matplotlibrc</a:t>
            </a:r>
            <a:r>
              <a:rPr lang="en-US" altLang="zh-CN" dirty="0"/>
              <a:t>”</a:t>
            </a:r>
            <a:r>
              <a:rPr lang="zh-CN" altLang="en-US" dirty="0"/>
              <a:t>的配置文件中，通过修改配置文件，我们可以修改图表的缺省样式。</a:t>
            </a:r>
          </a:p>
          <a:p>
            <a:r>
              <a:rPr lang="zh-CN" altLang="en-US" dirty="0"/>
              <a:t>配置文件的读入可以使用</a:t>
            </a:r>
            <a:r>
              <a:rPr lang="en-US" altLang="zh-CN" dirty="0" err="1"/>
              <a:t>rc_params</a:t>
            </a:r>
            <a:r>
              <a:rPr lang="en-US" altLang="zh-CN" dirty="0"/>
              <a:t>()</a:t>
            </a:r>
            <a:r>
              <a:rPr lang="zh-CN" altLang="en-US" dirty="0"/>
              <a:t>，它返回一个配置字典</a:t>
            </a:r>
          </a:p>
          <a:p>
            <a:r>
              <a:rPr lang="zh-CN" altLang="en-US" dirty="0"/>
              <a:t>在</a:t>
            </a:r>
            <a:r>
              <a:rPr lang="en-US" altLang="zh-CN" dirty="0" err="1"/>
              <a:t>matplotlib</a:t>
            </a:r>
            <a:r>
              <a:rPr lang="zh-CN" altLang="en-US" dirty="0"/>
              <a:t>模块载入时会调用</a:t>
            </a:r>
            <a:r>
              <a:rPr lang="en-US" altLang="zh-CN" dirty="0" err="1"/>
              <a:t>rc_params</a:t>
            </a:r>
            <a:r>
              <a:rPr lang="en-US" altLang="zh-CN" dirty="0"/>
              <a:t>()</a:t>
            </a:r>
            <a:r>
              <a:rPr lang="zh-CN" altLang="en-US" dirty="0"/>
              <a:t>，并把得到的配置字典保存到</a:t>
            </a:r>
            <a:r>
              <a:rPr lang="en-US" altLang="zh-CN" dirty="0" err="1"/>
              <a:t>rcParams</a:t>
            </a:r>
            <a:r>
              <a:rPr lang="zh-CN" altLang="en-US" dirty="0"/>
              <a:t>变量中</a:t>
            </a:r>
          </a:p>
          <a:p>
            <a:pPr lvl="1"/>
            <a:r>
              <a:rPr lang="zh-CN" altLang="en-US" dirty="0"/>
              <a:t>可以直接修改此字典中的配置</a:t>
            </a:r>
            <a:r>
              <a:rPr lang="en-US" altLang="zh-CN" dirty="0"/>
              <a:t>: </a:t>
            </a:r>
            <a:r>
              <a:rPr lang="en-US" altLang="zh-CN" dirty="0" err="1"/>
              <a:t>matplotlib.rcParams</a:t>
            </a:r>
            <a:r>
              <a:rPr lang="en-US" altLang="zh-CN" dirty="0"/>
              <a:t>["</a:t>
            </a:r>
            <a:r>
              <a:rPr lang="en-US" altLang="zh-CN" dirty="0" err="1"/>
              <a:t>lines.marker</a:t>
            </a:r>
            <a:r>
              <a:rPr lang="en-US" altLang="zh-CN" dirty="0"/>
              <a:t>"] = "o“</a:t>
            </a:r>
          </a:p>
          <a:p>
            <a:pPr lvl="1"/>
            <a:r>
              <a:rPr lang="zh-CN" altLang="en-US" dirty="0"/>
              <a:t>为了方便对配置字典进行设置，可以使用</a:t>
            </a:r>
            <a:r>
              <a:rPr lang="en-US" altLang="zh-CN" dirty="0" err="1"/>
              <a:t>rc</a:t>
            </a:r>
            <a:r>
              <a:rPr lang="en-US" altLang="zh-CN" dirty="0"/>
              <a:t>()</a:t>
            </a:r>
          </a:p>
          <a:p>
            <a:pPr lvl="2"/>
            <a:r>
              <a:rPr lang="en-US" altLang="zh-CN" dirty="0" err="1"/>
              <a:t>matplotlib.rc</a:t>
            </a:r>
            <a:r>
              <a:rPr lang="en-US" altLang="zh-CN" dirty="0"/>
              <a:t>("lines", marker="x", linewidth=2, color="red")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01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Seaborn</a:t>
            </a:r>
            <a:r>
              <a:rPr lang="zh-CN" altLang="en-US" dirty="0"/>
              <a:t>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针对表格数据的良好可视化工具</a:t>
            </a:r>
            <a:endParaRPr lang="en-US" altLang="zh-CN" dirty="0"/>
          </a:p>
          <a:p>
            <a:pPr lvl="1"/>
            <a:r>
              <a:rPr lang="en-US" altLang="zh-CN" dirty="0" err="1"/>
              <a:t>Seaborn</a:t>
            </a:r>
            <a:r>
              <a:rPr lang="zh-CN" altLang="en-US" dirty="0"/>
              <a:t>能够较好地支持</a:t>
            </a:r>
            <a:r>
              <a:rPr lang="en-US" altLang="zh-CN" dirty="0" err="1"/>
              <a:t>Groupby</a:t>
            </a:r>
            <a:r>
              <a:rPr lang="zh-CN" altLang="en-US" dirty="0"/>
              <a:t>功能</a:t>
            </a:r>
            <a:endParaRPr lang="en-US" altLang="zh-CN" dirty="0"/>
          </a:p>
          <a:p>
            <a:pPr lvl="1"/>
            <a:r>
              <a:rPr lang="zh-CN" altLang="en-US" dirty="0"/>
              <a:t>有关</a:t>
            </a:r>
            <a:r>
              <a:rPr lang="en-US" altLang="zh-CN" dirty="0" err="1"/>
              <a:t>Groupby</a:t>
            </a:r>
            <a:r>
              <a:rPr lang="zh-CN" altLang="en-US" dirty="0"/>
              <a:t>的详细信息见</a:t>
            </a:r>
            <a:r>
              <a:rPr lang="en-US" altLang="zh-CN" dirty="0"/>
              <a:t>Lec05</a:t>
            </a:r>
          </a:p>
          <a:p>
            <a:pPr lvl="1"/>
            <a:endParaRPr lang="en-US" dirty="0"/>
          </a:p>
          <a:p>
            <a:r>
              <a:rPr lang="en-US" altLang="zh-CN" dirty="0" err="1"/>
              <a:t>Seaborn</a:t>
            </a:r>
            <a:r>
              <a:rPr lang="zh-CN" altLang="en-US" dirty="0"/>
              <a:t>的典型用法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1154242" y="3013084"/>
            <a:ext cx="7532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nl-NL" sz="2400" dirty="0" err="1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sns.someplot</a:t>
            </a:r>
            <a:r>
              <a:rPr lang="nl-NL" sz="2400" dirty="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(x='...', y='...', data=...)</a:t>
            </a:r>
          </a:p>
        </p:txBody>
      </p:sp>
    </p:spTree>
    <p:extLst>
      <p:ext uri="{BB962C8B-B14F-4D97-AF65-F5344CB8AC3E}">
        <p14:creationId xmlns:p14="http://schemas.microsoft.com/office/powerpoint/2010/main" val="94888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Seaborn</a:t>
            </a:r>
            <a:r>
              <a:rPr lang="zh-CN" altLang="en-US" dirty="0"/>
              <a:t>绘制</a:t>
            </a:r>
            <a:r>
              <a:rPr lang="en-US" altLang="zh-CN" dirty="0" err="1"/>
              <a:t>barplot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6" name="Google Shape;208;p25"/>
          <p:cNvSpPr txBox="1">
            <a:spLocks/>
          </p:cNvSpPr>
          <p:nvPr/>
        </p:nvSpPr>
        <p:spPr>
          <a:xfrm>
            <a:off x="614596" y="824458"/>
            <a:ext cx="7996003" cy="396204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sns.barplot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(x='sex', y='survived', data=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ti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pic>
        <p:nvPicPr>
          <p:cNvPr id="7" name="Google Shape;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298" y="1792221"/>
            <a:ext cx="3575251" cy="27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1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6175" y="1507365"/>
            <a:ext cx="4818251" cy="3248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592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Seaborn</a:t>
            </a:r>
            <a:r>
              <a:rPr lang="zh-CN" altLang="en-US" dirty="0"/>
              <a:t>绘制</a:t>
            </a:r>
            <a:r>
              <a:rPr lang="en-US" altLang="zh-CN" dirty="0" err="1"/>
              <a:t>lmplot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6" name="Google Shape;216;p26"/>
          <p:cNvSpPr txBox="1">
            <a:spLocks/>
          </p:cNvSpPr>
          <p:nvPr/>
        </p:nvSpPr>
        <p:spPr>
          <a:xfrm>
            <a:off x="166800" y="845389"/>
            <a:ext cx="8443800" cy="394111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sns.lmplot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(x="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total_bill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", y="tip",</a:t>
            </a:r>
            <a:br>
              <a:rPr lang="en" sz="24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         col="day", hue="day", data=tips)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endParaRPr lang="en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" name="Google Shape;21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4951" y="1794294"/>
            <a:ext cx="6672090" cy="2992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324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表格数据可视化的基本流程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第一步：使用</a:t>
            </a:r>
            <a:r>
              <a:rPr lang="en-US" altLang="zh-CN" dirty="0" err="1"/>
              <a:t>seaborn</a:t>
            </a:r>
            <a:r>
              <a:rPr lang="zh-CN" altLang="en-US" dirty="0"/>
              <a:t>库进行可视化</a:t>
            </a:r>
            <a:endParaRPr lang="en-US" altLang="zh-CN" dirty="0"/>
          </a:p>
          <a:p>
            <a:pPr lvl="1"/>
            <a:r>
              <a:rPr lang="zh-CN" altLang="en-US" dirty="0"/>
              <a:t>尽可能地达到预期的效果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第二步：使用</a:t>
            </a:r>
            <a:r>
              <a:rPr lang="en-US" altLang="zh-CN" dirty="0" err="1"/>
              <a:t>matplotlib</a:t>
            </a:r>
            <a:r>
              <a:rPr lang="zh-CN" altLang="en-US" dirty="0"/>
              <a:t>库进行调优</a:t>
            </a:r>
            <a:endParaRPr lang="en-US" altLang="zh-CN" dirty="0"/>
          </a:p>
          <a:p>
            <a:pPr lvl="1"/>
            <a:r>
              <a:rPr lang="zh-CN" altLang="en-US" dirty="0"/>
              <a:t>修改标题、坐标轴标签等</a:t>
            </a:r>
            <a:endParaRPr lang="en-US" altLang="zh-CN" dirty="0"/>
          </a:p>
          <a:p>
            <a:pPr lvl="1"/>
            <a:r>
              <a:rPr lang="zh-CN" altLang="en-US" dirty="0"/>
              <a:t>标注特别的数据点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循环执行上述步骤，直到自己满意为止</a:t>
            </a:r>
            <a:endParaRPr lang="en-US" altLang="zh-CN" dirty="0"/>
          </a:p>
          <a:p>
            <a:pPr lvl="1"/>
            <a:r>
              <a:rPr lang="zh-CN" altLang="en-US" dirty="0"/>
              <a:t>很多</a:t>
            </a:r>
            <a:r>
              <a:rPr lang="en-US" altLang="zh-CN" dirty="0"/>
              <a:t>plot</a:t>
            </a:r>
            <a:r>
              <a:rPr lang="zh-CN" altLang="en-US" dirty="0"/>
              <a:t>的配置和参数需要在实践中积累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05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通过具体的例子熟悉可视化方法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全世界各国的温室气体排放数据（请跟着</a:t>
            </a:r>
            <a:r>
              <a:rPr lang="en-US" altLang="zh-CN" dirty="0"/>
              <a:t>CO2</a:t>
            </a:r>
            <a:r>
              <a:rPr lang="zh-CN" altLang="en-US" dirty="0"/>
              <a:t>练习）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6038"/>
            <a:ext cx="5103651" cy="32831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01121" y="3972897"/>
            <a:ext cx="30380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ipVxxxqwBQw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396" y="1478374"/>
            <a:ext cx="2985789" cy="17025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35302" y="3317831"/>
            <a:ext cx="38042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Roboto" charset="0"/>
              </a:rPr>
              <a:t>Who Is Responsible For Climate Change? – Who Needs To Fix It?</a:t>
            </a:r>
            <a:endParaRPr lang="en-US" b="0" i="0" dirty="0">
              <a:solidFill>
                <a:srgbClr val="C00000"/>
              </a:solidFill>
              <a:effectLst/>
              <a:latin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2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775" y="-35712"/>
            <a:ext cx="1253351" cy="3233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5"/>
          <p:cNvCxnSpPr/>
          <p:nvPr/>
        </p:nvCxnSpPr>
        <p:spPr>
          <a:xfrm>
            <a:off x="1320101" y="1798813"/>
            <a:ext cx="8085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" name="Google Shape;75;p15"/>
          <p:cNvSpPr txBox="1"/>
          <p:nvPr/>
        </p:nvSpPr>
        <p:spPr>
          <a:xfrm>
            <a:off x="2267775" y="1486400"/>
            <a:ext cx="1253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...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6" name="Google Shape;76;p15"/>
          <p:cNvCxnSpPr/>
          <p:nvPr/>
        </p:nvCxnSpPr>
        <p:spPr>
          <a:xfrm>
            <a:off x="2331800" y="519425"/>
            <a:ext cx="11514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15"/>
          <p:cNvCxnSpPr/>
          <p:nvPr/>
        </p:nvCxnSpPr>
        <p:spPr>
          <a:xfrm>
            <a:off x="2331800" y="1011900"/>
            <a:ext cx="11514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78;p15"/>
          <p:cNvCxnSpPr/>
          <p:nvPr/>
        </p:nvCxnSpPr>
        <p:spPr>
          <a:xfrm>
            <a:off x="2331800" y="1477750"/>
            <a:ext cx="11514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79;p15"/>
          <p:cNvCxnSpPr/>
          <p:nvPr/>
        </p:nvCxnSpPr>
        <p:spPr>
          <a:xfrm>
            <a:off x="2331800" y="2169200"/>
            <a:ext cx="11514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80;p15"/>
          <p:cNvCxnSpPr/>
          <p:nvPr/>
        </p:nvCxnSpPr>
        <p:spPr>
          <a:xfrm>
            <a:off x="2331800" y="2661675"/>
            <a:ext cx="11514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5"/>
          <p:cNvCxnSpPr/>
          <p:nvPr/>
        </p:nvCxnSpPr>
        <p:spPr>
          <a:xfrm>
            <a:off x="2331800" y="3127525"/>
            <a:ext cx="11514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82;p15"/>
          <p:cNvSpPr txBox="1"/>
          <p:nvPr/>
        </p:nvSpPr>
        <p:spPr>
          <a:xfrm>
            <a:off x="2267775" y="3440975"/>
            <a:ext cx="1253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标记</a:t>
            </a:r>
            <a:endParaRPr sz="2400" b="1" dirty="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1943600" y="3933450"/>
            <a:ext cx="1902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Proxima Nova"/>
              </a:rPr>
              <a:t>（表示数据项）</a:t>
            </a:r>
            <a:endParaRPr sz="2000" dirty="0">
              <a:latin typeface="Microsoft YaHei" charset="-122"/>
              <a:ea typeface="Microsoft YaHei" charset="-122"/>
              <a:cs typeface="Microsoft YaHei" charset="-122"/>
              <a:sym typeface="Proxima Nova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818475" y="1457425"/>
            <a:ext cx="1253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...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4818475" y="246200"/>
            <a:ext cx="1253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10px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4818475" y="700400"/>
            <a:ext cx="1253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16px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8" name="Google Shape;88;p15"/>
          <p:cNvCxnSpPr/>
          <p:nvPr/>
        </p:nvCxnSpPr>
        <p:spPr>
          <a:xfrm>
            <a:off x="3934876" y="1798813"/>
            <a:ext cx="8085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" name="Google Shape;89;p15"/>
          <p:cNvSpPr txBox="1"/>
          <p:nvPr/>
        </p:nvSpPr>
        <p:spPr>
          <a:xfrm>
            <a:off x="4818475" y="1149300"/>
            <a:ext cx="1253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11px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4818475" y="1881350"/>
            <a:ext cx="1253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0px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" name="Google Shape;91;p15"/>
          <p:cNvSpPr txBox="1"/>
          <p:nvPr/>
        </p:nvSpPr>
        <p:spPr>
          <a:xfrm rot="21539926">
            <a:off x="4818496" y="2306537"/>
            <a:ext cx="1253291" cy="530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11px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4818475" y="2772400"/>
            <a:ext cx="1253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15px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3" name="Google Shape;93;p15"/>
          <p:cNvGrpSpPr/>
          <p:nvPr/>
        </p:nvGrpSpPr>
        <p:grpSpPr>
          <a:xfrm>
            <a:off x="4196300" y="3440975"/>
            <a:ext cx="2497800" cy="1022875"/>
            <a:chOff x="1645750" y="3440975"/>
            <a:chExt cx="2497800" cy="1022875"/>
          </a:xfrm>
        </p:grpSpPr>
        <p:sp>
          <p:nvSpPr>
            <p:cNvPr id="94" name="Google Shape;94;p15"/>
            <p:cNvSpPr txBox="1"/>
            <p:nvPr/>
          </p:nvSpPr>
          <p:spPr>
            <a:xfrm>
              <a:off x="1943475" y="3440975"/>
              <a:ext cx="19020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400" b="1" dirty="0">
                  <a:solidFill>
                    <a:schemeClr val="accen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编码</a:t>
              </a:r>
              <a:endParaRPr sz="2400" b="1" dirty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5" name="Google Shape;95;p15"/>
            <p:cNvSpPr txBox="1"/>
            <p:nvPr/>
          </p:nvSpPr>
          <p:spPr>
            <a:xfrm>
              <a:off x="1645750" y="3933450"/>
              <a:ext cx="24978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latin typeface="Proxima Nova"/>
                  <a:ea typeface="Proxima Nova"/>
                  <a:cs typeface="Proxima Nova"/>
                  <a:sym typeface="Proxima Nova"/>
                </a:rPr>
                <a:t>(</a:t>
              </a:r>
              <a:r>
                <a:rPr lang="zh-CN" altLang="en-US" sz="2000" dirty="0">
                  <a:latin typeface="Microsoft YaHei" charset="-122"/>
                  <a:ea typeface="Microsoft YaHei" charset="-122"/>
                  <a:cs typeface="Microsoft YaHei" charset="-122"/>
                  <a:sym typeface="Proxima Nova"/>
                </a:rPr>
                <a:t>将数据映射为位置</a:t>
              </a:r>
              <a:r>
                <a:rPr lang="en" sz="2400" dirty="0">
                  <a:latin typeface="Proxima Nova"/>
                  <a:ea typeface="Proxima Nova"/>
                  <a:cs typeface="Proxima Nova"/>
                  <a:sym typeface="Proxima Nova"/>
                </a:rPr>
                <a:t>)</a:t>
              </a:r>
              <a:endParaRPr sz="24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6" name="Google Shape;96;p15"/>
          <p:cNvGrpSpPr/>
          <p:nvPr/>
        </p:nvGrpSpPr>
        <p:grpSpPr>
          <a:xfrm>
            <a:off x="6175951" y="479860"/>
            <a:ext cx="2968050" cy="2763615"/>
            <a:chOff x="6175951" y="479860"/>
            <a:chExt cx="2968050" cy="2763615"/>
          </a:xfrm>
        </p:grpSpPr>
        <p:cxnSp>
          <p:nvCxnSpPr>
            <p:cNvPr id="97" name="Google Shape;97;p15"/>
            <p:cNvCxnSpPr/>
            <p:nvPr/>
          </p:nvCxnSpPr>
          <p:spPr>
            <a:xfrm>
              <a:off x="6175951" y="1798813"/>
              <a:ext cx="8085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98" name="Google Shape;98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42000" y="479860"/>
              <a:ext cx="1902000" cy="276361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0327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直方图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写代码绘制出</a:t>
            </a:r>
            <a:r>
              <a:rPr lang="en-US" altLang="zh-CN" dirty="0"/>
              <a:t>2018</a:t>
            </a:r>
            <a:r>
              <a:rPr lang="zh-CN" altLang="en-US" dirty="0"/>
              <a:t>年全球各国</a:t>
            </a:r>
            <a:r>
              <a:rPr lang="en-US" altLang="zh-CN" dirty="0"/>
              <a:t>co2_growth_prct</a:t>
            </a:r>
            <a:r>
              <a:rPr lang="zh-CN" altLang="en-US" dirty="0"/>
              <a:t>排放量的直方图</a:t>
            </a:r>
            <a:endParaRPr lang="en-US" altLang="zh-CN" dirty="0"/>
          </a:p>
          <a:p>
            <a:pPr lvl="1"/>
            <a:r>
              <a:rPr lang="zh-CN" altLang="en-US" dirty="0"/>
              <a:t>提示：</a:t>
            </a:r>
            <a:r>
              <a:rPr lang="en-US" altLang="zh-CN" dirty="0" err="1"/>
              <a:t>histplot</a:t>
            </a:r>
            <a:r>
              <a:rPr lang="zh-CN" altLang="en-US" dirty="0"/>
              <a:t>函数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1718108"/>
            <a:ext cx="4015911" cy="27641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041" y="1718108"/>
            <a:ext cx="4078496" cy="276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5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密度分布图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写代码绘制出</a:t>
            </a:r>
            <a:r>
              <a:rPr lang="en-US" altLang="zh-CN" dirty="0"/>
              <a:t>2018</a:t>
            </a:r>
            <a:r>
              <a:rPr lang="zh-CN" altLang="en-US" dirty="0"/>
              <a:t>年全球各国</a:t>
            </a:r>
            <a:r>
              <a:rPr lang="en-US" altLang="zh-CN" dirty="0"/>
              <a:t>co2_growth_prct</a:t>
            </a:r>
            <a:r>
              <a:rPr lang="zh-CN" altLang="en-US" dirty="0"/>
              <a:t>排放量的分布图</a:t>
            </a:r>
            <a:endParaRPr lang="en-US" altLang="zh-CN" dirty="0"/>
          </a:p>
          <a:p>
            <a:pPr lvl="1"/>
            <a:r>
              <a:rPr lang="zh-CN" altLang="en-US" dirty="0"/>
              <a:t>提示：</a:t>
            </a:r>
            <a:r>
              <a:rPr lang="en-US" altLang="zh-CN" dirty="0" err="1"/>
              <a:t>distplot</a:t>
            </a:r>
            <a:r>
              <a:rPr lang="zh-CN" altLang="en-US" dirty="0"/>
              <a:t>函数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6" name="Rectangle 5"/>
          <p:cNvSpPr/>
          <p:nvPr/>
        </p:nvSpPr>
        <p:spPr>
          <a:xfrm>
            <a:off x="6378482" y="1616829"/>
            <a:ext cx="23083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思考：密度分布图的纵坐标与直方图的纵坐标有何不同？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35357" y="1674744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01" y="1628177"/>
            <a:ext cx="4721468" cy="312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5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散点图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写代码绘制出</a:t>
            </a:r>
            <a:r>
              <a:rPr lang="en-US" altLang="zh-CN" dirty="0"/>
              <a:t>2018</a:t>
            </a:r>
            <a:r>
              <a:rPr lang="zh-CN" altLang="en-US" dirty="0"/>
              <a:t>年全球各国</a:t>
            </a:r>
            <a:r>
              <a:rPr lang="en-US" altLang="zh-CN" dirty="0" err="1"/>
              <a:t>gdp</a:t>
            </a:r>
            <a:r>
              <a:rPr lang="zh-CN" altLang="en-US" dirty="0"/>
              <a:t>和</a:t>
            </a:r>
            <a:r>
              <a:rPr lang="en-US" altLang="zh-CN" dirty="0"/>
              <a:t>co2</a:t>
            </a:r>
            <a:r>
              <a:rPr lang="zh-CN" altLang="en-US" dirty="0"/>
              <a:t>的散点图</a:t>
            </a:r>
            <a:endParaRPr lang="en-US" altLang="zh-CN" dirty="0"/>
          </a:p>
          <a:p>
            <a:pPr lvl="1"/>
            <a:r>
              <a:rPr lang="zh-CN" altLang="en-US" dirty="0"/>
              <a:t>提示：</a:t>
            </a:r>
            <a:r>
              <a:rPr lang="en-US" altLang="zh-CN" dirty="0"/>
              <a:t>scatterplot</a:t>
            </a:r>
            <a:r>
              <a:rPr lang="zh-CN" altLang="en-US" dirty="0"/>
              <a:t>函数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443" y="1664898"/>
            <a:ext cx="4477769" cy="309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8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条形图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写代码绘制出</a:t>
            </a:r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co2</a:t>
            </a:r>
            <a:r>
              <a:rPr lang="zh-CN" altLang="en-US" dirty="0"/>
              <a:t>和</a:t>
            </a:r>
            <a:r>
              <a:rPr lang="en-US" altLang="zh-CN" dirty="0"/>
              <a:t>co2_per_capita</a:t>
            </a:r>
            <a:r>
              <a:rPr lang="zh-CN" altLang="en-US" dirty="0"/>
              <a:t>前</a:t>
            </a:r>
            <a:r>
              <a:rPr lang="en-US" altLang="zh-CN" dirty="0"/>
              <a:t>15</a:t>
            </a:r>
            <a:r>
              <a:rPr lang="zh-CN" altLang="en-US" dirty="0"/>
              <a:t>名的国家</a:t>
            </a:r>
            <a:endParaRPr lang="en-US" altLang="zh-CN" dirty="0"/>
          </a:p>
          <a:p>
            <a:pPr lvl="1"/>
            <a:r>
              <a:rPr lang="zh-CN" altLang="en-US" dirty="0"/>
              <a:t>提示：</a:t>
            </a:r>
            <a:r>
              <a:rPr lang="en-US" altLang="zh-CN" dirty="0" err="1"/>
              <a:t>barplot</a:t>
            </a:r>
            <a:r>
              <a:rPr lang="zh-CN" altLang="en-US" dirty="0"/>
              <a:t>函数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46" y="1656796"/>
            <a:ext cx="4296908" cy="28255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189" y="1656796"/>
            <a:ext cx="4074237" cy="282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线条图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绘制中国、美国、印度、俄罗斯、日本逐年的</a:t>
            </a:r>
            <a:r>
              <a:rPr lang="en-US" altLang="zh-CN" dirty="0"/>
              <a:t>co2</a:t>
            </a:r>
            <a:r>
              <a:rPr lang="zh-CN" altLang="en-US" dirty="0"/>
              <a:t>和</a:t>
            </a:r>
            <a:r>
              <a:rPr lang="en-US" altLang="zh-CN" dirty="0"/>
              <a:t>co2_per_capita</a:t>
            </a:r>
          </a:p>
          <a:p>
            <a:pPr lvl="1"/>
            <a:r>
              <a:rPr lang="zh-CN" altLang="en-US" dirty="0"/>
              <a:t>提示：</a:t>
            </a:r>
            <a:r>
              <a:rPr lang="en-US" altLang="zh-CN" dirty="0" err="1"/>
              <a:t>lineplot</a:t>
            </a:r>
            <a:r>
              <a:rPr lang="zh-CN" altLang="en-US" dirty="0"/>
              <a:t>函数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3" y="1656272"/>
            <a:ext cx="4297705" cy="28260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287" y="1656272"/>
            <a:ext cx="4142925" cy="285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6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8C745-8DC6-2343-9E7E-DB185AD3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Lmplot</a:t>
            </a:r>
            <a:r>
              <a:rPr lang="zh-CN" altLang="en-US" dirty="0"/>
              <a:t>图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1A48F-7AF3-A64E-9FCB-DF2B4BF65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绘制中国、美国、印度、俄罗斯、日本逐年的</a:t>
            </a:r>
            <a:r>
              <a:rPr lang="en-US" altLang="zh-CN" dirty="0"/>
              <a:t>co2</a:t>
            </a:r>
            <a:r>
              <a:rPr lang="zh-CN" altLang="en-US" dirty="0"/>
              <a:t>和</a:t>
            </a:r>
            <a:r>
              <a:rPr lang="en-US" altLang="zh-CN" dirty="0"/>
              <a:t>co2_per_capita</a:t>
            </a:r>
          </a:p>
          <a:p>
            <a:pPr lvl="1"/>
            <a:r>
              <a:rPr lang="x-none" dirty="0"/>
              <a:t>使用lm</a:t>
            </a:r>
            <a:r>
              <a:rPr lang="en-US" altLang="zh-CN" dirty="0"/>
              <a:t>plot</a:t>
            </a:r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5D602-9614-C541-BDD9-ADE27511E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0C718D-FC22-9040-AF9F-432D1B05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64" y="1612247"/>
            <a:ext cx="7449671" cy="149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CE72204-4397-C047-8418-0C37F18EA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63" y="3259749"/>
            <a:ext cx="7449671" cy="149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873176"/>
      </p:ext>
    </p:extLst>
  </p:cSld>
  <p:clrMapOvr>
    <a:masterClrMapping/>
  </p:clrMapOvr>
  <p:transition spd="slow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箱型图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写代码绘制出</a:t>
            </a:r>
            <a:r>
              <a:rPr lang="en-US" altLang="zh-CN" dirty="0"/>
              <a:t>2018-2020</a:t>
            </a:r>
            <a:r>
              <a:rPr lang="zh-CN" altLang="en-US" dirty="0"/>
              <a:t>年全球国家</a:t>
            </a:r>
            <a:r>
              <a:rPr lang="en-US" altLang="zh-CN" dirty="0"/>
              <a:t>co2_growth_prct</a:t>
            </a:r>
            <a:r>
              <a:rPr lang="zh-CN" altLang="en-US" dirty="0"/>
              <a:t>的分布</a:t>
            </a:r>
            <a:endParaRPr lang="en-US" altLang="zh-CN" dirty="0"/>
          </a:p>
          <a:p>
            <a:pPr lvl="1"/>
            <a:r>
              <a:rPr lang="zh-CN" altLang="en-US" dirty="0"/>
              <a:t>提示：</a:t>
            </a:r>
            <a:r>
              <a:rPr lang="en-US" altLang="zh-CN" dirty="0"/>
              <a:t>boxplot</a:t>
            </a:r>
            <a:r>
              <a:rPr lang="zh-CN" altLang="en-US" dirty="0"/>
              <a:t>函数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453" y="1693615"/>
            <a:ext cx="4518684" cy="306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8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课堂练习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lnSpc>
                <a:spcPct val="100000"/>
              </a:lnSpc>
              <a:spcBef>
                <a:spcPts val="672"/>
              </a:spcBef>
            </a:pPr>
            <a:r>
              <a:rPr kumimoji="1" lang="zh-CN" altLang="en-US" sz="2000" dirty="0">
                <a:latin typeface="Microsoft YaHei" charset="-122"/>
                <a:ea typeface="Microsoft YaHei" charset="-122"/>
              </a:rPr>
              <a:t>假设你在某家研发移动端</a:t>
            </a:r>
            <a:r>
              <a:rPr kumimoji="1" lang="en-US" altLang="zh-CN" sz="2000" dirty="0">
                <a:latin typeface="Microsoft YaHei" charset="-122"/>
                <a:ea typeface="Microsoft YaHei" charset="-122"/>
              </a:rPr>
              <a:t>APP</a:t>
            </a:r>
            <a:r>
              <a:rPr kumimoji="1" lang="zh-CN" altLang="en-US" sz="2000" dirty="0">
                <a:latin typeface="Microsoft YaHei" charset="-122"/>
                <a:ea typeface="Microsoft YaHei" charset="-122"/>
              </a:rPr>
              <a:t>的公司实习</a:t>
            </a:r>
          </a:p>
          <a:p>
            <a:pPr marL="342900" lvl="1" indent="-342900">
              <a:lnSpc>
                <a:spcPct val="100000"/>
              </a:lnSpc>
              <a:spcBef>
                <a:spcPts val="672"/>
              </a:spcBef>
            </a:pPr>
            <a:r>
              <a:rPr kumimoji="1" lang="en-US" altLang="zh-CN" sz="2000" dirty="0">
                <a:latin typeface="Microsoft YaHei" charset="-122"/>
                <a:ea typeface="Microsoft YaHei" charset="-122"/>
              </a:rPr>
              <a:t>APP</a:t>
            </a:r>
            <a:r>
              <a:rPr kumimoji="1" lang="zh-CN" altLang="en-US" sz="2000" dirty="0">
                <a:latin typeface="Microsoft YaHei" charset="-122"/>
                <a:ea typeface="Microsoft YaHei" charset="-122"/>
              </a:rPr>
              <a:t>用户中有</a:t>
            </a:r>
            <a:r>
              <a:rPr kumimoji="1" lang="en-US" altLang="zh-CN" sz="2000" dirty="0">
                <a:latin typeface="Microsoft YaHei" charset="-122"/>
                <a:ea typeface="Microsoft YaHei" charset="-122"/>
              </a:rPr>
              <a:t>10000</a:t>
            </a:r>
            <a:r>
              <a:rPr kumimoji="1" lang="zh-CN" altLang="en-US" sz="2000" dirty="0">
                <a:latin typeface="Microsoft YaHei" charset="-122"/>
                <a:ea typeface="Microsoft YaHei" charset="-122"/>
              </a:rPr>
              <a:t>人使用</a:t>
            </a:r>
            <a:r>
              <a:rPr kumimoji="1" lang="en-US" altLang="zh-CN" sz="2000" dirty="0">
                <a:latin typeface="Microsoft YaHei" charset="-122"/>
                <a:ea typeface="Microsoft YaHei" charset="-122"/>
              </a:rPr>
              <a:t>Android</a:t>
            </a:r>
            <a:r>
              <a:rPr kumimoji="1" lang="zh-CN" altLang="en-US" sz="2000" dirty="0">
                <a:latin typeface="Microsoft YaHei" charset="-122"/>
                <a:ea typeface="Microsoft YaHei" charset="-122"/>
              </a:rPr>
              <a:t>设备、</a:t>
            </a:r>
            <a:r>
              <a:rPr kumimoji="1" lang="en-US" altLang="zh-CN" sz="2000" dirty="0">
                <a:latin typeface="Microsoft YaHei" charset="-122"/>
                <a:ea typeface="Microsoft YaHei" charset="-122"/>
              </a:rPr>
              <a:t>5000</a:t>
            </a:r>
            <a:r>
              <a:rPr kumimoji="1" lang="zh-CN" altLang="en-US" sz="2000" dirty="0">
                <a:latin typeface="Microsoft YaHei" charset="-122"/>
                <a:ea typeface="Microsoft YaHei" charset="-122"/>
              </a:rPr>
              <a:t>人使用</a:t>
            </a:r>
            <a:r>
              <a:rPr kumimoji="1" lang="en-US" altLang="zh-CN" sz="2000" dirty="0">
                <a:latin typeface="Microsoft YaHei" charset="-122"/>
                <a:ea typeface="Microsoft YaHei" charset="-122"/>
              </a:rPr>
              <a:t>IOS</a:t>
            </a:r>
            <a:r>
              <a:rPr kumimoji="1" lang="zh-CN" altLang="en-US" sz="2000" dirty="0">
                <a:latin typeface="Microsoft YaHei" charset="-122"/>
                <a:ea typeface="Microsoft YaHei" charset="-122"/>
              </a:rPr>
              <a:t>设备，整体的付费转化率是</a:t>
            </a:r>
            <a:r>
              <a:rPr kumimoji="1" lang="en-US" altLang="zh-CN" sz="2000" dirty="0">
                <a:latin typeface="Microsoft YaHei" charset="-122"/>
                <a:ea typeface="Microsoft YaHei" charset="-122"/>
              </a:rPr>
              <a:t>5%</a:t>
            </a:r>
            <a:r>
              <a:rPr kumimoji="1" lang="zh-CN" altLang="en-US" sz="2000" dirty="0">
                <a:latin typeface="Microsoft YaHei" charset="-122"/>
                <a:ea typeface="Microsoft YaHei" charset="-122"/>
              </a:rPr>
              <a:t>。</a:t>
            </a:r>
          </a:p>
          <a:p>
            <a:pPr marL="342900" lvl="1" indent="-342900">
              <a:lnSpc>
                <a:spcPct val="100000"/>
              </a:lnSpc>
              <a:spcBef>
                <a:spcPts val="672"/>
              </a:spcBef>
            </a:pPr>
            <a:r>
              <a:rPr kumimoji="1" lang="zh-CN" altLang="en-US" sz="2000" dirty="0">
                <a:latin typeface="Microsoft YaHei" charset="-122"/>
                <a:ea typeface="Microsoft YaHei" charset="-122"/>
              </a:rPr>
              <a:t>细分发现其中：</a:t>
            </a:r>
          </a:p>
          <a:p>
            <a:pPr marL="800100" lvl="2" indent="-342900">
              <a:lnSpc>
                <a:spcPct val="100000"/>
              </a:lnSpc>
              <a:spcBef>
                <a:spcPts val="672"/>
              </a:spcBef>
            </a:pPr>
            <a:r>
              <a:rPr kumimoji="1" lang="en-US" altLang="zh-CN" sz="1800" dirty="0">
                <a:latin typeface="Microsoft YaHei" charset="-122"/>
                <a:ea typeface="Microsoft YaHei" charset="-122"/>
              </a:rPr>
              <a:t>IOS</a:t>
            </a:r>
            <a:r>
              <a:rPr kumimoji="1" lang="zh-CN" altLang="en-US" sz="1800" dirty="0">
                <a:latin typeface="Microsoft YaHei" charset="-122"/>
                <a:ea typeface="Microsoft YaHei" charset="-122"/>
              </a:rPr>
              <a:t>设备的转化率为</a:t>
            </a:r>
            <a:r>
              <a:rPr kumimoji="1" lang="en-US" altLang="zh-CN" sz="1800" dirty="0">
                <a:latin typeface="Microsoft YaHei" charset="-122"/>
                <a:ea typeface="Microsoft YaHei" charset="-122"/>
              </a:rPr>
              <a:t>4%</a:t>
            </a:r>
          </a:p>
          <a:p>
            <a:pPr marL="800100" lvl="2" indent="-342900">
              <a:lnSpc>
                <a:spcPct val="100000"/>
              </a:lnSpc>
              <a:spcBef>
                <a:spcPts val="672"/>
              </a:spcBef>
            </a:pPr>
            <a:r>
              <a:rPr kumimoji="1" lang="en-US" altLang="zh-CN" sz="1800" dirty="0">
                <a:latin typeface="Microsoft YaHei" charset="-122"/>
                <a:ea typeface="Microsoft YaHei" charset="-122"/>
              </a:rPr>
              <a:t>Android</a:t>
            </a:r>
            <a:r>
              <a:rPr kumimoji="1" lang="zh-CN" altLang="en-US" sz="1800" dirty="0">
                <a:latin typeface="Microsoft YaHei" charset="-122"/>
                <a:ea typeface="Microsoft YaHei" charset="-122"/>
              </a:rPr>
              <a:t>设备则是</a:t>
            </a:r>
            <a:r>
              <a:rPr kumimoji="1" lang="en-US" altLang="zh-CN" sz="1800" dirty="0">
                <a:latin typeface="Microsoft YaHei" charset="-122"/>
                <a:ea typeface="Microsoft YaHei" charset="-122"/>
              </a:rPr>
              <a:t>5.5%</a:t>
            </a:r>
            <a:endParaRPr kumimoji="1" lang="en-US" altLang="zh-CN" sz="2000" dirty="0">
              <a:latin typeface="Microsoft YaHei" charset="-122"/>
              <a:ea typeface="Microsoft YaHei" charset="-122"/>
            </a:endParaRPr>
          </a:p>
          <a:p>
            <a:pPr marL="342900" lvl="1" indent="-342900">
              <a:lnSpc>
                <a:spcPct val="100000"/>
              </a:lnSpc>
              <a:spcBef>
                <a:spcPts val="672"/>
              </a:spcBef>
            </a:pPr>
            <a:r>
              <a:rPr kumimoji="1" lang="zh-CN" altLang="en-US" sz="2000" dirty="0">
                <a:latin typeface="Microsoft YaHei" charset="-122"/>
                <a:ea typeface="Microsoft YaHei" charset="-122"/>
              </a:rPr>
              <a:t>“英明”的老板得出结论：</a:t>
            </a:r>
            <a:r>
              <a:rPr kumimoji="1" lang="en-US" altLang="zh-CN" sz="2000" dirty="0">
                <a:latin typeface="Microsoft YaHei" charset="-122"/>
                <a:ea typeface="Microsoft YaHei" charset="-122"/>
              </a:rPr>
              <a:t>IOS</a:t>
            </a:r>
            <a:r>
              <a:rPr kumimoji="1" lang="zh-CN" altLang="en-US" sz="2000" dirty="0">
                <a:latin typeface="Microsoft YaHei" charset="-122"/>
                <a:ea typeface="Microsoft YaHei" charset="-122"/>
              </a:rPr>
              <a:t>平台的用户付费转化率低下，建议放弃</a:t>
            </a:r>
            <a:r>
              <a:rPr kumimoji="1" lang="en-US" altLang="zh-CN" sz="2000" dirty="0">
                <a:latin typeface="Microsoft YaHei" charset="-122"/>
                <a:ea typeface="Microsoft YaHei" charset="-122"/>
              </a:rPr>
              <a:t>IOS</a:t>
            </a:r>
            <a:r>
              <a:rPr kumimoji="1" lang="zh-CN" altLang="en-US" sz="2000" dirty="0">
                <a:latin typeface="Microsoft YaHei" charset="-122"/>
                <a:ea typeface="Microsoft YaHei" charset="-122"/>
              </a:rPr>
              <a:t>平台的研发</a:t>
            </a:r>
          </a:p>
          <a:p>
            <a:pPr marL="342900" lvl="1" indent="-342900">
              <a:lnSpc>
                <a:spcPct val="100000"/>
              </a:lnSpc>
              <a:spcBef>
                <a:spcPts val="672"/>
              </a:spcBef>
            </a:pPr>
            <a:r>
              <a:rPr kumimoji="1" lang="zh-CN" altLang="en-US" sz="2000" dirty="0">
                <a:latin typeface="Microsoft YaHei" charset="-122"/>
                <a:ea typeface="Microsoft YaHei" charset="-122"/>
              </a:rPr>
              <a:t>可聪明的你通过生活经验知道</a:t>
            </a:r>
            <a:r>
              <a:rPr kumimoji="1" lang="en-US" altLang="zh-CN" sz="2000" dirty="0">
                <a:latin typeface="Microsoft YaHei" charset="-122"/>
                <a:ea typeface="Microsoft YaHei" charset="-122"/>
              </a:rPr>
              <a:t>IOS</a:t>
            </a:r>
            <a:r>
              <a:rPr kumimoji="1" lang="zh-CN" altLang="en-US" sz="2000" dirty="0">
                <a:latin typeface="Microsoft YaHei" charset="-122"/>
                <a:ea typeface="Microsoft YaHei" charset="-122"/>
              </a:rPr>
              <a:t>平台的用户更愿意付费，请问你如何</a:t>
            </a:r>
            <a:r>
              <a:rPr kumimoji="1" lang="zh-CN" altLang="en-US" sz="2000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用数据说服你的老板</a:t>
            </a:r>
            <a:r>
              <a:rPr kumimoji="1" lang="zh-CN" altLang="en-US" sz="2000" dirty="0">
                <a:latin typeface="Microsoft YaHei" charset="-122"/>
                <a:ea typeface="Microsoft YaHei" charset="-122"/>
              </a:rPr>
              <a:t>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ACEA9-FFD4-BD4D-BD1E-6270BC112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76" y="1738748"/>
            <a:ext cx="1100319" cy="11003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3878C0-2C4E-7840-9B83-3A1DD3262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197" y="1703840"/>
            <a:ext cx="1135227" cy="11352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7A4D80-60E6-9245-A621-22278574F030}"/>
              </a:ext>
            </a:extLst>
          </p:cNvPr>
          <p:cNvSpPr/>
          <p:nvPr/>
        </p:nvSpPr>
        <p:spPr>
          <a:xfrm>
            <a:off x="5725647" y="1965741"/>
            <a:ext cx="6816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FF0000"/>
                </a:solidFill>
              </a:rPr>
              <a:t>vs.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5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课堂练习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lnSpc>
                <a:spcPct val="100000"/>
              </a:lnSpc>
              <a:spcBef>
                <a:spcPts val="672"/>
              </a:spcBef>
            </a:pPr>
            <a:r>
              <a:rPr kumimoji="1" lang="zh-CN" altLang="en-US" sz="2000" dirty="0">
                <a:latin typeface="Microsoft YaHei" charset="-122"/>
                <a:ea typeface="Microsoft YaHei" charset="-122"/>
              </a:rPr>
              <a:t>步骤</a:t>
            </a:r>
            <a:r>
              <a:rPr kumimoji="1" lang="en-US" altLang="zh-CN" sz="2000" dirty="0">
                <a:latin typeface="Microsoft YaHei" charset="-122"/>
                <a:ea typeface="Microsoft YaHei" charset="-122"/>
              </a:rPr>
              <a:t>1</a:t>
            </a:r>
            <a:r>
              <a:rPr kumimoji="1" lang="zh-CN" altLang="en-US" sz="2000" dirty="0">
                <a:latin typeface="Microsoft YaHei" charset="-122"/>
                <a:ea typeface="Microsoft YaHei" charset="-122"/>
              </a:rPr>
              <a:t>：提出问题</a:t>
            </a:r>
          </a:p>
          <a:p>
            <a:pPr marL="800100" lvl="2" indent="-342900">
              <a:lnSpc>
                <a:spcPct val="100000"/>
              </a:lnSpc>
              <a:spcBef>
                <a:spcPts val="672"/>
              </a:spcBef>
            </a:pPr>
            <a:r>
              <a:rPr kumimoji="1" lang="en-US" altLang="zh-CN" sz="1800" dirty="0">
                <a:latin typeface="Microsoft YaHei" charset="-122"/>
                <a:ea typeface="Microsoft YaHei" charset="-122"/>
              </a:rPr>
              <a:t>IOS</a:t>
            </a:r>
            <a:r>
              <a:rPr kumimoji="1" lang="zh-CN" altLang="en-US" sz="1800" dirty="0">
                <a:latin typeface="Microsoft YaHei" charset="-122"/>
                <a:ea typeface="Microsoft YaHei" charset="-122"/>
              </a:rPr>
              <a:t>和</a:t>
            </a:r>
            <a:r>
              <a:rPr kumimoji="1" lang="en-US" altLang="zh-CN" sz="1800" dirty="0">
                <a:latin typeface="Microsoft YaHei" charset="-122"/>
                <a:ea typeface="Microsoft YaHei" charset="-122"/>
              </a:rPr>
              <a:t>Android</a:t>
            </a:r>
            <a:r>
              <a:rPr kumimoji="1" lang="zh-CN" altLang="en-US" sz="1800" dirty="0">
                <a:latin typeface="Microsoft YaHei" charset="-122"/>
                <a:ea typeface="Microsoft YaHei" charset="-122"/>
              </a:rPr>
              <a:t>平台的用户，谁付费转化率更高？</a:t>
            </a:r>
            <a:endParaRPr kumimoji="1" lang="zh-CN" altLang="en-US" sz="2000" dirty="0">
              <a:latin typeface="Microsoft YaHei" charset="-122"/>
              <a:ea typeface="Microsoft YaHei" charset="-122"/>
            </a:endParaRPr>
          </a:p>
          <a:p>
            <a:pPr marL="342900" lvl="1" indent="-342900">
              <a:lnSpc>
                <a:spcPct val="100000"/>
              </a:lnSpc>
              <a:spcBef>
                <a:spcPts val="672"/>
              </a:spcBef>
            </a:pPr>
            <a:r>
              <a:rPr kumimoji="1" lang="zh-CN" altLang="en-US" sz="2000" dirty="0">
                <a:latin typeface="Microsoft YaHei" charset="-122"/>
                <a:ea typeface="Microsoft YaHei" charset="-122"/>
              </a:rPr>
              <a:t>步骤</a:t>
            </a:r>
            <a:r>
              <a:rPr kumimoji="1" lang="en-US" altLang="zh-CN" sz="2000" dirty="0">
                <a:latin typeface="Microsoft YaHei" charset="-122"/>
                <a:ea typeface="Microsoft YaHei" charset="-122"/>
              </a:rPr>
              <a:t>2</a:t>
            </a:r>
            <a:r>
              <a:rPr kumimoji="1" lang="zh-CN" altLang="en-US" sz="2000" dirty="0">
                <a:latin typeface="Microsoft YaHei" charset="-122"/>
                <a:ea typeface="Microsoft YaHei" charset="-122"/>
              </a:rPr>
              <a:t>：收集数据</a:t>
            </a:r>
            <a:endParaRPr kumimoji="1" lang="en-US" altLang="zh-CN" sz="2000" dirty="0">
              <a:latin typeface="Microsoft YaHei" charset="-122"/>
              <a:ea typeface="Microsoft YaHei" charset="-122"/>
            </a:endParaRPr>
          </a:p>
          <a:p>
            <a:pPr marL="800100" lvl="2" indent="-342900">
              <a:lnSpc>
                <a:spcPct val="100000"/>
              </a:lnSpc>
              <a:spcBef>
                <a:spcPts val="672"/>
              </a:spcBef>
              <a:spcAft>
                <a:spcPts val="1200"/>
              </a:spcAft>
            </a:pPr>
            <a:r>
              <a:rPr kumimoji="1" lang="zh-CN" altLang="en-US" sz="1800" dirty="0">
                <a:latin typeface="Microsoft YaHei" charset="-122"/>
                <a:ea typeface="Microsoft YaHei" charset="-122"/>
              </a:rPr>
              <a:t>请思考你要收集什么数据？</a:t>
            </a:r>
            <a:endParaRPr kumimoji="1" lang="en-US" altLang="zh-CN" sz="1800" dirty="0">
              <a:latin typeface="Microsoft YaHei" charset="-122"/>
              <a:ea typeface="Microsoft YaHei" charset="-122"/>
            </a:endParaRPr>
          </a:p>
          <a:p>
            <a:pPr marL="800100" lvl="2" indent="-342900">
              <a:lnSpc>
                <a:spcPct val="100000"/>
              </a:lnSpc>
              <a:spcBef>
                <a:spcPts val="672"/>
              </a:spcBef>
            </a:pPr>
            <a:endParaRPr kumimoji="1" lang="en-US" altLang="zh-CN" sz="1800" dirty="0">
              <a:latin typeface="Microsoft YaHei" charset="-122"/>
              <a:ea typeface="Microsoft YaHei" charset="-122"/>
            </a:endParaRPr>
          </a:p>
          <a:p>
            <a:pPr marL="800100" lvl="2" indent="-342900">
              <a:lnSpc>
                <a:spcPct val="100000"/>
              </a:lnSpc>
              <a:spcBef>
                <a:spcPts val="672"/>
              </a:spcBef>
            </a:pPr>
            <a:endParaRPr kumimoji="1" lang="en-US" altLang="zh-CN" sz="1800" dirty="0">
              <a:latin typeface="Microsoft YaHei" charset="-122"/>
              <a:ea typeface="Microsoft YaHei" charset="-122"/>
            </a:endParaRPr>
          </a:p>
          <a:p>
            <a:pPr marL="457200" lvl="2" indent="0">
              <a:lnSpc>
                <a:spcPct val="100000"/>
              </a:lnSpc>
              <a:spcBef>
                <a:spcPts val="672"/>
              </a:spcBef>
              <a:buNone/>
            </a:pPr>
            <a:endParaRPr kumimoji="1" lang="zh-CN" altLang="en-US" sz="2000" dirty="0">
              <a:latin typeface="Microsoft YaHei" charset="-122"/>
              <a:ea typeface="Microsoft YaHei" charset="-122"/>
            </a:endParaRPr>
          </a:p>
          <a:p>
            <a:pPr marL="342900" lvl="1" indent="-342900">
              <a:lnSpc>
                <a:spcPct val="100000"/>
              </a:lnSpc>
              <a:spcBef>
                <a:spcPts val="672"/>
              </a:spcBef>
            </a:pPr>
            <a:r>
              <a:rPr kumimoji="1" lang="zh-CN" altLang="en-US" sz="2000" dirty="0">
                <a:latin typeface="Microsoft YaHei" charset="-122"/>
                <a:ea typeface="Microsoft YaHei" charset="-122"/>
              </a:rPr>
              <a:t>步骤</a:t>
            </a:r>
            <a:r>
              <a:rPr kumimoji="1" lang="en-US" altLang="zh-CN" sz="2000" dirty="0">
                <a:latin typeface="Microsoft YaHei" charset="-122"/>
                <a:ea typeface="Microsoft YaHei" charset="-122"/>
              </a:rPr>
              <a:t>3</a:t>
            </a:r>
            <a:r>
              <a:rPr kumimoji="1" lang="zh-CN" altLang="en-US" sz="2000" dirty="0">
                <a:latin typeface="Microsoft YaHei" charset="-122"/>
                <a:ea typeface="Microsoft YaHei" charset="-122"/>
              </a:rPr>
              <a:t>：分析数据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48</a:t>
            </a:fld>
            <a:endParaRPr lang="zh-CN" alt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5EBED30-50B1-E848-8DB4-7DD76E7E7E6D}"/>
              </a:ext>
            </a:extLst>
          </p:cNvPr>
          <p:cNvGraphicFramePr>
            <a:graphicFrameLocks noGrp="1"/>
          </p:cNvGraphicFramePr>
          <p:nvPr/>
        </p:nvGraphicFramePr>
        <p:xfrm>
          <a:off x="1437121" y="2448956"/>
          <a:ext cx="6905371" cy="1024890"/>
        </p:xfrm>
        <a:graphic>
          <a:graphicData uri="http://schemas.openxmlformats.org/drawingml/2006/table">
            <a:tbl>
              <a:tblPr firstRow="1" bandRow="1"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19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9pPr>
                    </a:lstStyle>
                    <a:p>
                      <a:pPr algn="ctr" fontAlgn="b"/>
                      <a:endParaRPr lang="en-US" sz="2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9pPr>
                    </a:lstStyle>
                    <a:p>
                      <a:pPr algn="ctr" fontAlgn="b"/>
                      <a:r>
                        <a:rPr lang="en-US" sz="2200" b="0" u="none" strike="noStrike" dirty="0" err="1">
                          <a:effectLst/>
                        </a:rPr>
                        <a:t>Android</a:t>
                      </a:r>
                      <a:r>
                        <a:rPr lang="en-US" sz="2200" b="0" u="none" strike="noStrike" dirty="0" err="1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手机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9pPr>
                    </a:lstStyle>
                    <a:p>
                      <a:pPr algn="ctr" fontAlgn="b"/>
                      <a:r>
                        <a:rPr lang="en-US" sz="2200" b="0" u="none" strike="noStrike" dirty="0" err="1">
                          <a:effectLst/>
                        </a:rPr>
                        <a:t>IOS</a:t>
                      </a:r>
                      <a:r>
                        <a:rPr lang="en-US" sz="2200" b="0" u="none" strike="noStrike" dirty="0" err="1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手机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9pPr>
                    </a:lstStyle>
                    <a:p>
                      <a:pPr algn="ctr" fontAlgn="b"/>
                      <a:r>
                        <a:rPr lang="en-US" sz="2200" b="0" u="none" strike="noStrike" dirty="0" err="1">
                          <a:effectLst/>
                        </a:rPr>
                        <a:t>Android</a:t>
                      </a:r>
                      <a:r>
                        <a:rPr lang="en-US" sz="2200" b="0" u="none" strike="noStrike" dirty="0" err="1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平板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9pPr>
                    </a:lstStyle>
                    <a:p>
                      <a:pPr algn="ctr" fontAlgn="b"/>
                      <a:r>
                        <a:rPr lang="en-US" sz="2200" b="0" u="none" strike="noStrike" dirty="0" err="1">
                          <a:effectLst/>
                        </a:rPr>
                        <a:t>IOS</a:t>
                      </a:r>
                      <a:r>
                        <a:rPr lang="en-US" sz="2200" b="0" u="none" strike="noStrike" dirty="0" err="1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平板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22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转化</a:t>
                      </a:r>
                      <a:endParaRPr lang="zh-CN" altLang="en-US" sz="2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9pPr>
                    </a:lstStyle>
                    <a:p>
                      <a:pPr algn="ctr" fontAlgn="b"/>
                      <a:r>
                        <a:rPr lang="en-US" sz="2200" u="none" strike="noStrike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50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9pPr>
                    </a:lstStyle>
                    <a:p>
                      <a:pPr algn="ctr" fontAlgn="b"/>
                      <a:r>
                        <a:rPr lang="is-IS" sz="2200" u="none" strike="noStrike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100</a:t>
                      </a:r>
                      <a:endParaRPr lang="is-I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9pPr>
                    </a:lstStyle>
                    <a:p>
                      <a:pPr algn="ctr" fontAlgn="b"/>
                      <a:r>
                        <a:rPr lang="is-IS" sz="2200" u="none" strike="noStrike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500</a:t>
                      </a:r>
                      <a:endParaRPr lang="is-I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9pPr>
                    </a:lstStyle>
                    <a:p>
                      <a:pPr algn="ctr" fontAlgn="b"/>
                      <a:r>
                        <a:rPr lang="is-IS" sz="2200" u="none" strike="noStrike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100</a:t>
                      </a:r>
                      <a:endParaRPr lang="is-I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22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未转化</a:t>
                      </a:r>
                      <a:endParaRPr lang="zh-CN" altLang="en-US" sz="2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9pPr>
                    </a:lstStyle>
                    <a:p>
                      <a:pPr algn="ctr" fontAlgn="b"/>
                      <a:r>
                        <a:rPr lang="en-US" altLang="zh-CN" sz="2200" u="none" strike="noStrike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1950</a:t>
                      </a:r>
                      <a:endParaRPr lang="is-I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9pPr>
                    </a:lstStyle>
                    <a:p>
                      <a:pPr algn="ctr" fontAlgn="b"/>
                      <a:r>
                        <a:rPr lang="en-US" altLang="zh-CN" sz="2200" u="none" strike="noStrike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3400</a:t>
                      </a:r>
                      <a:endParaRPr lang="cs-CZ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9pPr>
                    </a:lstStyle>
                    <a:p>
                      <a:pPr algn="ctr" fontAlgn="b"/>
                      <a:r>
                        <a:rPr lang="is-IS" sz="2200" u="none" strike="noStrike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7500</a:t>
                      </a:r>
                      <a:endParaRPr lang="is-I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9pPr>
                    </a:lstStyle>
                    <a:p>
                      <a:pPr algn="ctr" fontAlgn="b"/>
                      <a:r>
                        <a:rPr lang="is-IS" sz="2200" u="none" strike="noStrike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1400</a:t>
                      </a:r>
                      <a:endParaRPr lang="is-I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350" marR="6350" marT="63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77A3C12-6440-B245-A8FC-C40E688DEBB2}"/>
              </a:ext>
            </a:extLst>
          </p:cNvPr>
          <p:cNvGraphicFramePr>
            <a:graphicFrameLocks noGrp="1"/>
          </p:cNvGraphicFramePr>
          <p:nvPr/>
        </p:nvGraphicFramePr>
        <p:xfrm>
          <a:off x="1437121" y="4174348"/>
          <a:ext cx="6905372" cy="421548"/>
        </p:xfrm>
        <a:graphic>
          <a:graphicData uri="http://schemas.openxmlformats.org/drawingml/2006/table">
            <a:tbl>
              <a:tblPr firstRow="1" bandRow="1"/>
              <a:tblGrid>
                <a:gridCol w="1221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4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97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44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15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2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转化率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9pPr>
                    </a:lstStyle>
                    <a:p>
                      <a:pPr algn="ctr" fontAlgn="b"/>
                      <a:r>
                        <a:rPr lang="mr-IN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2.</a:t>
                      </a:r>
                      <a:r>
                        <a:rPr lang="en-US" altLang="zh-CN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5</a:t>
                      </a:r>
                      <a:r>
                        <a:rPr lang="mr-IN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%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9pPr>
                    </a:lstStyle>
                    <a:p>
                      <a:pPr algn="ctr" fontAlgn="b"/>
                      <a:r>
                        <a:rPr lang="mr-IN" sz="2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2.</a:t>
                      </a:r>
                      <a:r>
                        <a:rPr lang="en-US" altLang="zh-CN" sz="2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9</a:t>
                      </a:r>
                      <a:r>
                        <a:rPr lang="mr-IN" sz="2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%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9pPr>
                    </a:lstStyle>
                    <a:p>
                      <a:pPr algn="ctr" fontAlgn="b"/>
                      <a:r>
                        <a:rPr lang="mr-IN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6.</a:t>
                      </a:r>
                      <a:r>
                        <a:rPr lang="en-US" altLang="zh-CN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  <a:r>
                        <a:rPr lang="mr-IN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%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9pPr>
                    </a:lstStyle>
                    <a:p>
                      <a:pPr algn="ctr" fontAlgn="b"/>
                      <a:r>
                        <a:rPr lang="en-US" altLang="zh-CN" sz="2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6</a:t>
                      </a:r>
                      <a:r>
                        <a:rPr lang="mr-IN" sz="2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.</a:t>
                      </a:r>
                      <a:r>
                        <a:rPr lang="en-US" altLang="zh-CN" sz="2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7</a:t>
                      </a:r>
                      <a:r>
                        <a:rPr lang="mr-IN" sz="2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%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825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课堂练习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lnSpc>
                <a:spcPct val="100000"/>
              </a:lnSpc>
              <a:spcBef>
                <a:spcPts val="672"/>
              </a:spcBef>
            </a:pPr>
            <a:r>
              <a:rPr kumimoji="1" lang="zh-CN" altLang="en-US" sz="2000" dirty="0">
                <a:latin typeface="Microsoft YaHei" charset="-122"/>
                <a:ea typeface="Microsoft YaHei" charset="-122"/>
              </a:rPr>
              <a:t>请用</a:t>
            </a:r>
            <a:r>
              <a:rPr kumimoji="1" lang="en-US" altLang="zh-CN" sz="2000" dirty="0">
                <a:latin typeface="Microsoft YaHei" charset="-122"/>
                <a:ea typeface="Microsoft YaHei" charset="-122"/>
              </a:rPr>
              <a:t>Python</a:t>
            </a:r>
            <a:r>
              <a:rPr kumimoji="1" lang="zh-CN" altLang="en-US" sz="2000" dirty="0">
                <a:latin typeface="Microsoft YaHei" charset="-122"/>
                <a:ea typeface="Microsoft YaHei" charset="-122"/>
              </a:rPr>
              <a:t>给你的老板绘制漂亮的图表，从而更容易地说服他（她）</a:t>
            </a:r>
            <a:endParaRPr kumimoji="1" lang="en-US" altLang="zh-CN" sz="2000" dirty="0">
              <a:latin typeface="Microsoft YaHei" charset="-122"/>
              <a:ea typeface="Microsoft YaHei" charset="-122"/>
            </a:endParaRPr>
          </a:p>
          <a:p>
            <a:pPr marL="342900" lvl="1" indent="-342900">
              <a:lnSpc>
                <a:spcPct val="100000"/>
              </a:lnSpc>
              <a:spcBef>
                <a:spcPts val="672"/>
              </a:spcBef>
            </a:pPr>
            <a:r>
              <a:rPr kumimoji="1" lang="zh-CN" altLang="en-US" sz="2000" dirty="0">
                <a:latin typeface="Microsoft YaHei" charset="-122"/>
                <a:ea typeface="Microsoft YaHei" charset="-122"/>
              </a:rPr>
              <a:t>请</a:t>
            </a:r>
            <a:r>
              <a:rPr kumimoji="1" lang="zh-CN" altLang="en-US" sz="2000">
                <a:latin typeface="Microsoft YaHei" charset="-122"/>
                <a:ea typeface="Microsoft YaHei" charset="-122"/>
              </a:rPr>
              <a:t>在主页</a:t>
            </a:r>
            <a:r>
              <a:rPr kumimoji="1" lang="en-US" altLang="zh-CN" sz="200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eda</a:t>
            </a:r>
            <a:r>
              <a:rPr kumimoji="1" lang="en-US" altLang="zh-CN" sz="2000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-exercise-</a:t>
            </a:r>
            <a:r>
              <a:rPr kumimoji="1" lang="en-US" altLang="zh-CN" sz="2000" dirty="0" err="1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blank.ipynb</a:t>
            </a:r>
            <a:r>
              <a:rPr kumimoji="1" lang="zh-CN" altLang="en-US" sz="2000" dirty="0">
                <a:latin typeface="Microsoft YaHei" charset="-122"/>
                <a:ea typeface="Microsoft YaHei" charset="-122"/>
              </a:rPr>
              <a:t>的基础上填空</a:t>
            </a:r>
          </a:p>
          <a:p>
            <a:pPr marL="342900" lvl="1" indent="-342900">
              <a:lnSpc>
                <a:spcPct val="100000"/>
              </a:lnSpc>
              <a:spcBef>
                <a:spcPts val="672"/>
              </a:spcBef>
            </a:pPr>
            <a:r>
              <a:rPr kumimoji="1" lang="zh-CN" altLang="en-US" sz="2000" dirty="0">
                <a:latin typeface="Microsoft YaHei" charset="-122"/>
                <a:ea typeface="Microsoft YaHei" charset="-122"/>
              </a:rPr>
              <a:t>示例代码可以参考同文件夹下的</a:t>
            </a:r>
            <a:r>
              <a:rPr kumimoji="1" lang="en-US" altLang="zh-CN" sz="2000" dirty="0" err="1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eda-exercise.ipynb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8C2E147-DE42-5A4E-9516-1B5D10B70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35" y="2155719"/>
            <a:ext cx="2984188" cy="2177143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A6F73A79-252D-6545-8346-A0484C3E9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184" y="2155719"/>
            <a:ext cx="2793315" cy="2177143"/>
          </a:xfrm>
          <a:prstGeom prst="rect">
            <a:avLst/>
          </a:prstGeom>
        </p:spPr>
      </p:pic>
      <p:sp>
        <p:nvSpPr>
          <p:cNvPr id="7" name="PA-A000320150529F30PPSH-3574">
            <a:extLst>
              <a:ext uri="{FF2B5EF4-FFF2-40B4-BE49-F238E27FC236}">
                <a16:creationId xmlns:a16="http://schemas.microsoft.com/office/drawing/2014/main" id="{CDD032E7-25EA-164E-8512-8A4914EE571E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4492059" y="2991862"/>
            <a:ext cx="553989" cy="504856"/>
          </a:xfrm>
          <a:custGeom>
            <a:avLst/>
            <a:gdLst>
              <a:gd name="T0" fmla="*/ 195102655 w 13050"/>
              <a:gd name="T1" fmla="*/ 195059630 h 10203"/>
              <a:gd name="T2" fmla="*/ 195102655 w 13050"/>
              <a:gd name="T3" fmla="*/ 195059630 h 10203"/>
              <a:gd name="T4" fmla="*/ 195102655 w 13050"/>
              <a:gd name="T5" fmla="*/ 195059630 h 10203"/>
              <a:gd name="T6" fmla="*/ 195102655 w 13050"/>
              <a:gd name="T7" fmla="*/ 195059630 h 10203"/>
              <a:gd name="T8" fmla="*/ 195102655 w 13050"/>
              <a:gd name="T9" fmla="*/ 195059630 h 10203"/>
              <a:gd name="T10" fmla="*/ 195102655 w 13050"/>
              <a:gd name="T11" fmla="*/ 195059630 h 10203"/>
              <a:gd name="T12" fmla="*/ 195102655 w 13050"/>
              <a:gd name="T13" fmla="*/ 195059630 h 10203"/>
              <a:gd name="T14" fmla="*/ 195102655 w 13050"/>
              <a:gd name="T15" fmla="*/ 195059630 h 10203"/>
              <a:gd name="T16" fmla="*/ 195102655 w 13050"/>
              <a:gd name="T17" fmla="*/ 195059630 h 10203"/>
              <a:gd name="T18" fmla="*/ 195102655 w 13050"/>
              <a:gd name="T19" fmla="*/ 195059630 h 10203"/>
              <a:gd name="T20" fmla="*/ 195102655 w 13050"/>
              <a:gd name="T21" fmla="*/ 195059630 h 10203"/>
              <a:gd name="T22" fmla="*/ 195102655 w 13050"/>
              <a:gd name="T23" fmla="*/ 195059630 h 10203"/>
              <a:gd name="T24" fmla="*/ 195102655 w 13050"/>
              <a:gd name="T25" fmla="*/ 195059630 h 10203"/>
              <a:gd name="T26" fmla="*/ 195102655 w 13050"/>
              <a:gd name="T27" fmla="*/ 195059630 h 10203"/>
              <a:gd name="T28" fmla="*/ 195102655 w 13050"/>
              <a:gd name="T29" fmla="*/ 195059630 h 10203"/>
              <a:gd name="T30" fmla="*/ 195102655 w 13050"/>
              <a:gd name="T31" fmla="*/ 195059630 h 10203"/>
              <a:gd name="T32" fmla="*/ 195102655 w 13050"/>
              <a:gd name="T33" fmla="*/ 195059630 h 10203"/>
              <a:gd name="T34" fmla="*/ 195102655 w 13050"/>
              <a:gd name="T35" fmla="*/ 195059630 h 10203"/>
              <a:gd name="T36" fmla="*/ 195102655 w 13050"/>
              <a:gd name="T37" fmla="*/ 195059630 h 10203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3050" h="10203">
                <a:moveTo>
                  <a:pt x="555" y="7026"/>
                </a:moveTo>
                <a:lnTo>
                  <a:pt x="6858" y="7026"/>
                </a:lnTo>
                <a:lnTo>
                  <a:pt x="6858" y="9812"/>
                </a:lnTo>
                <a:lnTo>
                  <a:pt x="10878" y="5102"/>
                </a:lnTo>
                <a:lnTo>
                  <a:pt x="6858" y="391"/>
                </a:lnTo>
                <a:lnTo>
                  <a:pt x="6858" y="3177"/>
                </a:lnTo>
                <a:lnTo>
                  <a:pt x="555" y="3177"/>
                </a:lnTo>
                <a:lnTo>
                  <a:pt x="555" y="7026"/>
                </a:lnTo>
                <a:close/>
                <a:moveTo>
                  <a:pt x="0" y="7580"/>
                </a:moveTo>
                <a:lnTo>
                  <a:pt x="0" y="2622"/>
                </a:lnTo>
                <a:lnTo>
                  <a:pt x="6303" y="2622"/>
                </a:lnTo>
                <a:lnTo>
                  <a:pt x="6303" y="0"/>
                </a:lnTo>
                <a:lnTo>
                  <a:pt x="8698" y="0"/>
                </a:lnTo>
                <a:lnTo>
                  <a:pt x="13050" y="5102"/>
                </a:lnTo>
                <a:lnTo>
                  <a:pt x="8698" y="10203"/>
                </a:lnTo>
                <a:lnTo>
                  <a:pt x="6303" y="10203"/>
                </a:lnTo>
                <a:lnTo>
                  <a:pt x="6303" y="7580"/>
                </a:lnTo>
                <a:lnTo>
                  <a:pt x="0" y="758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819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775" y="-35712"/>
            <a:ext cx="1253351" cy="3233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6"/>
          <p:cNvCxnSpPr/>
          <p:nvPr/>
        </p:nvCxnSpPr>
        <p:spPr>
          <a:xfrm>
            <a:off x="1320101" y="1798813"/>
            <a:ext cx="8085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05" name="Google Shape;105;p16"/>
          <p:cNvGrpSpPr/>
          <p:nvPr/>
        </p:nvGrpSpPr>
        <p:grpSpPr>
          <a:xfrm>
            <a:off x="2267775" y="519425"/>
            <a:ext cx="1253400" cy="2608100"/>
            <a:chOff x="2267775" y="519425"/>
            <a:chExt cx="1253400" cy="2608100"/>
          </a:xfrm>
        </p:grpSpPr>
        <p:sp>
          <p:nvSpPr>
            <p:cNvPr id="106" name="Google Shape;106;p16"/>
            <p:cNvSpPr txBox="1"/>
            <p:nvPr/>
          </p:nvSpPr>
          <p:spPr>
            <a:xfrm>
              <a:off x="2267775" y="1486400"/>
              <a:ext cx="12534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latin typeface="Proxima Nova"/>
                  <a:ea typeface="Proxima Nova"/>
                  <a:cs typeface="Proxima Nova"/>
                  <a:sym typeface="Proxima Nova"/>
                </a:rPr>
                <a:t>...</a:t>
              </a:r>
              <a:endParaRPr sz="2400" b="1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107" name="Google Shape;107;p16"/>
            <p:cNvCxnSpPr/>
            <p:nvPr/>
          </p:nvCxnSpPr>
          <p:spPr>
            <a:xfrm>
              <a:off x="2754675" y="519425"/>
              <a:ext cx="3057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108" name="Google Shape;108;p16"/>
            <p:cNvCxnSpPr/>
            <p:nvPr/>
          </p:nvCxnSpPr>
          <p:spPr>
            <a:xfrm>
              <a:off x="2754675" y="1011900"/>
              <a:ext cx="3057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109" name="Google Shape;109;p16"/>
            <p:cNvCxnSpPr/>
            <p:nvPr/>
          </p:nvCxnSpPr>
          <p:spPr>
            <a:xfrm>
              <a:off x="2754675" y="1477750"/>
              <a:ext cx="3057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110" name="Google Shape;110;p16"/>
            <p:cNvCxnSpPr/>
            <p:nvPr/>
          </p:nvCxnSpPr>
          <p:spPr>
            <a:xfrm>
              <a:off x="2754675" y="2169200"/>
              <a:ext cx="3057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111" name="Google Shape;111;p16"/>
            <p:cNvCxnSpPr/>
            <p:nvPr/>
          </p:nvCxnSpPr>
          <p:spPr>
            <a:xfrm>
              <a:off x="2754675" y="2661675"/>
              <a:ext cx="3057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112" name="Google Shape;112;p16"/>
            <p:cNvCxnSpPr/>
            <p:nvPr/>
          </p:nvCxnSpPr>
          <p:spPr>
            <a:xfrm>
              <a:off x="2754675" y="3127525"/>
              <a:ext cx="3057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115" name="Google Shape;115;p16"/>
          <p:cNvSpPr txBox="1"/>
          <p:nvPr/>
        </p:nvSpPr>
        <p:spPr>
          <a:xfrm>
            <a:off x="4818475" y="1457425"/>
            <a:ext cx="1253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...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4818475" y="246200"/>
            <a:ext cx="1253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10px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4818475" y="700400"/>
            <a:ext cx="1253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16px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8" name="Google Shape;118;p16"/>
          <p:cNvCxnSpPr/>
          <p:nvPr/>
        </p:nvCxnSpPr>
        <p:spPr>
          <a:xfrm>
            <a:off x="3934876" y="1798813"/>
            <a:ext cx="8085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" name="Google Shape;119;p16"/>
          <p:cNvSpPr txBox="1"/>
          <p:nvPr/>
        </p:nvSpPr>
        <p:spPr>
          <a:xfrm>
            <a:off x="4818475" y="1149300"/>
            <a:ext cx="1253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11px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4818475" y="1881350"/>
            <a:ext cx="1253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0px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 rot="-60074">
            <a:off x="4818496" y="2306537"/>
            <a:ext cx="1253291" cy="530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11px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4818475" y="2772400"/>
            <a:ext cx="1253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15px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6" name="Google Shape;126;p16"/>
          <p:cNvCxnSpPr/>
          <p:nvPr/>
        </p:nvCxnSpPr>
        <p:spPr>
          <a:xfrm>
            <a:off x="6175951" y="1798813"/>
            <a:ext cx="8085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7" name="Google Shape;12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4925" y="8200"/>
            <a:ext cx="190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82;p15"/>
          <p:cNvSpPr txBox="1"/>
          <p:nvPr/>
        </p:nvSpPr>
        <p:spPr>
          <a:xfrm>
            <a:off x="2267775" y="3440975"/>
            <a:ext cx="1253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标记</a:t>
            </a:r>
            <a:endParaRPr sz="2400" b="1" dirty="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" name="Google Shape;83;p15"/>
          <p:cNvSpPr txBox="1"/>
          <p:nvPr/>
        </p:nvSpPr>
        <p:spPr>
          <a:xfrm>
            <a:off x="1943600" y="3933450"/>
            <a:ext cx="1902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Proxima Nova"/>
              </a:rPr>
              <a:t>（表示数据项）</a:t>
            </a:r>
            <a:endParaRPr sz="2000" dirty="0">
              <a:latin typeface="Microsoft YaHei" charset="-122"/>
              <a:ea typeface="Microsoft YaHei" charset="-122"/>
              <a:cs typeface="Microsoft YaHei" charset="-122"/>
              <a:sym typeface="Proxima Nova"/>
            </a:endParaRPr>
          </a:p>
        </p:txBody>
      </p:sp>
      <p:grpSp>
        <p:nvGrpSpPr>
          <p:cNvPr id="29" name="Google Shape;93;p15"/>
          <p:cNvGrpSpPr/>
          <p:nvPr/>
        </p:nvGrpSpPr>
        <p:grpSpPr>
          <a:xfrm>
            <a:off x="4196300" y="3440975"/>
            <a:ext cx="2497800" cy="1022875"/>
            <a:chOff x="1645750" y="3440975"/>
            <a:chExt cx="2497800" cy="1022875"/>
          </a:xfrm>
        </p:grpSpPr>
        <p:sp>
          <p:nvSpPr>
            <p:cNvPr id="30" name="Google Shape;94;p15"/>
            <p:cNvSpPr txBox="1"/>
            <p:nvPr/>
          </p:nvSpPr>
          <p:spPr>
            <a:xfrm>
              <a:off x="1943475" y="3440975"/>
              <a:ext cx="19020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400" b="1" dirty="0">
                  <a:solidFill>
                    <a:schemeClr val="accen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编码</a:t>
              </a:r>
              <a:endParaRPr sz="2400" b="1" dirty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1" name="Google Shape;95;p15"/>
            <p:cNvSpPr txBox="1"/>
            <p:nvPr/>
          </p:nvSpPr>
          <p:spPr>
            <a:xfrm>
              <a:off x="1645750" y="3933450"/>
              <a:ext cx="24978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latin typeface="Proxima Nova"/>
                  <a:ea typeface="Proxima Nova"/>
                  <a:cs typeface="Proxima Nova"/>
                  <a:sym typeface="Proxima Nova"/>
                </a:rPr>
                <a:t>(</a:t>
              </a:r>
              <a:r>
                <a:rPr lang="zh-CN" altLang="en-US" sz="2000" dirty="0">
                  <a:latin typeface="Microsoft YaHei" charset="-122"/>
                  <a:ea typeface="Microsoft YaHei" charset="-122"/>
                  <a:cs typeface="Microsoft YaHei" charset="-122"/>
                  <a:sym typeface="Proxima Nova"/>
                </a:rPr>
                <a:t>将数据映射为位置</a:t>
              </a:r>
              <a:r>
                <a:rPr lang="en" sz="2400" dirty="0">
                  <a:latin typeface="Proxima Nova"/>
                  <a:ea typeface="Proxima Nova"/>
                  <a:cs typeface="Proxima Nova"/>
                  <a:sym typeface="Proxima Nova"/>
                </a:rPr>
                <a:t>)</a:t>
              </a:r>
              <a:endParaRPr sz="24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321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4000" dirty="0">
                <a:solidFill>
                  <a:prstClr val="black"/>
                </a:solidFill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zh-CN" altLang="en-US" sz="2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探索式数据分析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69893" y="1091396"/>
            <a:ext cx="3092000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60000"/>
              </a:lnSpc>
              <a:buFontTx/>
              <a:buAutoNum type="arabicPeriod"/>
              <a:defRPr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探索式数据分析（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EDA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60000"/>
              </a:lnSpc>
              <a:buFontTx/>
              <a:buAutoNum type="arabicPeriod"/>
              <a:defRPr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数据分析编程实践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60000"/>
              </a:lnSpc>
              <a:buFontTx/>
              <a:buAutoNum type="arabicPeriod"/>
              <a:defRPr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数据可视化编程实践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60000"/>
              </a:lnSpc>
              <a:buFontTx/>
              <a:buAutoNum type="arabicPeriod"/>
              <a:defRPr/>
            </a:pP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文本信息抽取</a:t>
            </a:r>
            <a:endParaRPr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937514" y="254686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60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78C6A44-306B-0B4F-9A1E-8144AF6A4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从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网页中抽取有用信息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063" y="943333"/>
            <a:ext cx="8461874" cy="420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9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40"/>
          <p:cNvSpPr/>
          <p:nvPr/>
        </p:nvSpPr>
        <p:spPr>
          <a:xfrm>
            <a:off x="3077821" y="1507410"/>
            <a:ext cx="1265172" cy="114169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>
            <a:noFill/>
          </a:ln>
          <a:effectLst>
            <a:outerShdw blurRad="241300" dist="38100" dir="5400000" algn="t" rotWithShape="0">
              <a:schemeClr val="bg1">
                <a:lumMod val="50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+mj-lt"/>
            </a:endParaRPr>
          </a:p>
        </p:txBody>
      </p:sp>
      <p:sp>
        <p:nvSpPr>
          <p:cNvPr id="3" name="Rounded Rectangle 37"/>
          <p:cNvSpPr/>
          <p:nvPr/>
        </p:nvSpPr>
        <p:spPr>
          <a:xfrm>
            <a:off x="1335967" y="1507410"/>
            <a:ext cx="1265172" cy="114169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noFill/>
          </a:ln>
          <a:effectLst>
            <a:outerShdw blurRad="241300" dist="38100" dir="5400000" algn="t" rotWithShape="0">
              <a:schemeClr val="bg1">
                <a:lumMod val="50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335968" y="1607261"/>
            <a:ext cx="1206829" cy="763191"/>
            <a:chOff x="1303308" y="2623111"/>
            <a:chExt cx="1609601" cy="1017903"/>
          </a:xfrm>
        </p:grpSpPr>
        <p:sp>
          <p:nvSpPr>
            <p:cNvPr id="5" name="TextBox 4"/>
            <p:cNvSpPr txBox="1"/>
            <p:nvPr/>
          </p:nvSpPr>
          <p:spPr>
            <a:xfrm>
              <a:off x="1303308" y="2623111"/>
              <a:ext cx="160960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200" dirty="0">
                  <a:latin typeface="Source Han Sans HC" panose="020B0500000000000000" pitchFamily="34" charset="-128"/>
                  <a:ea typeface="Source Han Sans HC" panose="020B0500000000000000" pitchFamily="34" charset="-128"/>
                  <a:cs typeface="Roboto Black" panose="02000000000000000000" pitchFamily="2" charset="0"/>
                </a:rPr>
                <a:t>match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367493" y="3364015"/>
              <a:ext cx="153178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949"/>
                </a:lnSpc>
              </a:pPr>
              <a:r>
                <a:rPr lang="zh-CN" altLang="en-US" sz="1799" dirty="0">
                  <a:latin typeface="Source Han Sans HC" panose="020B0500000000000000" pitchFamily="34" charset="-128"/>
                  <a:ea typeface="Source Han Sans HC" panose="020B0500000000000000" pitchFamily="34" charset="-128"/>
                  <a:cs typeface="Roboto Medium" panose="02000000000000000000" pitchFamily="2" charset="0"/>
                </a:rPr>
                <a:t>检查格式</a:t>
              </a:r>
              <a:endParaRPr lang="en-US" sz="1799" dirty="0">
                <a:latin typeface="Source Han Sans HC" panose="020B0500000000000000" pitchFamily="34" charset="-128"/>
                <a:ea typeface="Source Han Sans HC" panose="020B0500000000000000" pitchFamily="34" charset="-128"/>
                <a:cs typeface="Roboto Medium" panose="02000000000000000000" pitchFamily="2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67779" y="1607261"/>
            <a:ext cx="1275215" cy="763191"/>
            <a:chOff x="3302206" y="2623111"/>
            <a:chExt cx="1700812" cy="1017903"/>
          </a:xfrm>
        </p:grpSpPr>
        <p:sp>
          <p:nvSpPr>
            <p:cNvPr id="8" name="TextBox 7"/>
            <p:cNvSpPr txBox="1"/>
            <p:nvPr/>
          </p:nvSpPr>
          <p:spPr>
            <a:xfrm>
              <a:off x="3611190" y="2623111"/>
              <a:ext cx="109624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200" dirty="0">
                  <a:solidFill>
                    <a:schemeClr val="bg1"/>
                  </a:solidFill>
                  <a:latin typeface="Source Han Sans HC" panose="020B0500000000000000" pitchFamily="34" charset="-128"/>
                  <a:ea typeface="Source Han Sans HC" panose="020B0500000000000000" pitchFamily="34" charset="-128"/>
                  <a:cs typeface="Roboto Black" panose="02000000000000000000" pitchFamily="2" charset="0"/>
                </a:rPr>
                <a:t>sub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302206" y="3364015"/>
              <a:ext cx="170081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949"/>
                </a:lnSpc>
              </a:pPr>
              <a:r>
                <a:rPr lang="zh-CN" altLang="en-US" sz="1799" dirty="0">
                  <a:solidFill>
                    <a:schemeClr val="bg1"/>
                  </a:solidFill>
                  <a:latin typeface="Source Han Sans HC" panose="020B0500000000000000" pitchFamily="34" charset="-128"/>
                  <a:ea typeface="Source Han Sans HC" panose="020B0500000000000000" pitchFamily="34" charset="-128"/>
                  <a:cs typeface="Roboto Medium" panose="02000000000000000000" pitchFamily="2" charset="0"/>
                </a:rPr>
                <a:t>替换子串</a:t>
              </a:r>
              <a:endParaRPr lang="en-US" sz="1799" dirty="0">
                <a:solidFill>
                  <a:schemeClr val="bg1"/>
                </a:solidFill>
                <a:latin typeface="Source Han Sans HC" panose="020B0500000000000000" pitchFamily="34" charset="-128"/>
                <a:ea typeface="Source Han Sans HC" panose="020B0500000000000000" pitchFamily="34" charset="-128"/>
                <a:cs typeface="Roboto Medium" panose="02000000000000000000" pitchFamily="2" charset="0"/>
              </a:endParaRPr>
            </a:p>
          </p:txBody>
        </p:sp>
      </p:grpSp>
      <p:sp>
        <p:nvSpPr>
          <p:cNvPr id="10" name="Rounded Rectangle 40"/>
          <p:cNvSpPr/>
          <p:nvPr/>
        </p:nvSpPr>
        <p:spPr>
          <a:xfrm>
            <a:off x="6561531" y="1501537"/>
            <a:ext cx="1265172" cy="114169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28575">
            <a:noFill/>
          </a:ln>
          <a:effectLst>
            <a:outerShdw blurRad="241300" dist="38100" dir="5400000" algn="t" rotWithShape="0">
              <a:schemeClr val="bg1">
                <a:lumMod val="50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+mj-lt"/>
            </a:endParaRPr>
          </a:p>
        </p:txBody>
      </p:sp>
      <p:sp>
        <p:nvSpPr>
          <p:cNvPr id="11" name="Rounded Rectangle 37"/>
          <p:cNvSpPr/>
          <p:nvPr/>
        </p:nvSpPr>
        <p:spPr>
          <a:xfrm>
            <a:off x="4819675" y="1507410"/>
            <a:ext cx="1265172" cy="114169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noFill/>
          </a:ln>
          <a:effectLst>
            <a:outerShdw blurRad="241300" dist="38100" dir="5400000" algn="t" rotWithShape="0">
              <a:schemeClr val="bg1">
                <a:lumMod val="50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689710" y="1607261"/>
            <a:ext cx="1500075" cy="763191"/>
            <a:chOff x="1129965" y="2623111"/>
            <a:chExt cx="2000717" cy="1017903"/>
          </a:xfrm>
        </p:grpSpPr>
        <p:sp>
          <p:nvSpPr>
            <p:cNvPr id="13" name="TextBox 12"/>
            <p:cNvSpPr txBox="1"/>
            <p:nvPr/>
          </p:nvSpPr>
          <p:spPr>
            <a:xfrm>
              <a:off x="1129965" y="2623111"/>
              <a:ext cx="200071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200" dirty="0">
                  <a:latin typeface="Source Han Sans HC" panose="020B0500000000000000" pitchFamily="34" charset="-128"/>
                  <a:ea typeface="Source Han Sans HC" panose="020B0500000000000000" pitchFamily="34" charset="-128"/>
                  <a:cs typeface="Roboto Black" panose="02000000000000000000" pitchFamily="2" charset="0"/>
                </a:rPr>
                <a:t>search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381124" y="3364015"/>
              <a:ext cx="153178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949"/>
                </a:lnSpc>
              </a:pPr>
              <a:r>
                <a:rPr lang="zh-CN" altLang="en-US" sz="1799" dirty="0">
                  <a:latin typeface="Source Han Sans HC" panose="020B0500000000000000" pitchFamily="34" charset="-128"/>
                  <a:ea typeface="Source Han Sans HC" panose="020B0500000000000000" pitchFamily="34" charset="-128"/>
                  <a:cs typeface="Roboto Medium" panose="02000000000000000000" pitchFamily="2" charset="0"/>
                </a:rPr>
                <a:t>查找位置</a:t>
              </a:r>
              <a:endParaRPr lang="en-US" sz="1799" dirty="0">
                <a:latin typeface="Source Han Sans HC" panose="020B0500000000000000" pitchFamily="34" charset="-128"/>
                <a:ea typeface="Source Han Sans HC" panose="020B0500000000000000" pitchFamily="34" charset="-128"/>
                <a:cs typeface="Roboto Medium" panose="02000000000000000000" pitchFamily="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536501" y="1607262"/>
            <a:ext cx="1290203" cy="763191"/>
            <a:chOff x="3282217" y="2623111"/>
            <a:chExt cx="1720801" cy="1017903"/>
          </a:xfrm>
        </p:grpSpPr>
        <p:sp>
          <p:nvSpPr>
            <p:cNvPr id="16" name="TextBox 15"/>
            <p:cNvSpPr txBox="1"/>
            <p:nvPr/>
          </p:nvSpPr>
          <p:spPr>
            <a:xfrm>
              <a:off x="3282217" y="2623111"/>
              <a:ext cx="1720801" cy="8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200" dirty="0" err="1">
                  <a:solidFill>
                    <a:schemeClr val="bg1"/>
                  </a:solidFill>
                  <a:latin typeface="Source Han Sans HC" panose="020B0500000000000000" pitchFamily="34" charset="-128"/>
                  <a:ea typeface="Source Han Sans HC" panose="020B0500000000000000" pitchFamily="34" charset="-128"/>
                  <a:cs typeface="Roboto Black" panose="02000000000000000000" pitchFamily="2" charset="0"/>
                </a:rPr>
                <a:t>findall</a:t>
              </a:r>
              <a:endParaRPr lang="en-US" sz="2200" dirty="0">
                <a:solidFill>
                  <a:schemeClr val="bg1"/>
                </a:solidFill>
                <a:latin typeface="Source Han Sans HC" panose="020B0500000000000000" pitchFamily="34" charset="-128"/>
                <a:ea typeface="Source Han Sans HC" panose="020B0500000000000000" pitchFamily="34" charset="-128"/>
                <a:cs typeface="Roboto Black" panose="02000000000000000000" pitchFamily="2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07048" y="3364015"/>
              <a:ext cx="153178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949"/>
                </a:lnSpc>
              </a:pPr>
              <a:r>
                <a:rPr lang="zh-CN" altLang="en-US" sz="1799" dirty="0">
                  <a:solidFill>
                    <a:schemeClr val="bg1"/>
                  </a:solidFill>
                  <a:latin typeface="Source Han Sans HC" panose="020B0500000000000000" pitchFamily="34" charset="-128"/>
                  <a:ea typeface="Source Han Sans HC" panose="020B0500000000000000" pitchFamily="34" charset="-128"/>
                  <a:cs typeface="Roboto Medium" panose="02000000000000000000" pitchFamily="2" charset="0"/>
                </a:rPr>
                <a:t>找到全部</a:t>
              </a:r>
              <a:endParaRPr lang="en-US" sz="1799" dirty="0">
                <a:solidFill>
                  <a:schemeClr val="bg1"/>
                </a:solidFill>
                <a:latin typeface="Source Han Sans HC" panose="020B0500000000000000" pitchFamily="34" charset="-128"/>
                <a:ea typeface="Source Han Sans HC" panose="020B0500000000000000" pitchFamily="34" charset="-128"/>
                <a:cs typeface="Roboto Medium" panose="02000000000000000000" pitchFamily="2" charset="0"/>
              </a:endParaRPr>
            </a:p>
          </p:txBody>
        </p:sp>
      </p:grpSp>
      <p:sp>
        <p:nvSpPr>
          <p:cNvPr id="19" name="Google Shape;86;p19"/>
          <p:cNvSpPr txBox="1"/>
          <p:nvPr/>
        </p:nvSpPr>
        <p:spPr>
          <a:xfrm>
            <a:off x="3378498" y="514119"/>
            <a:ext cx="2387004" cy="325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48" tIns="34264" rIns="68548" bIns="34264" anchor="t" anchorCtr="0">
            <a:noAutofit/>
          </a:bodyPr>
          <a:lstStyle/>
          <a:p>
            <a:pPr algn="ctr"/>
            <a:r>
              <a:rPr lang="zh-CN" altLang="en-US" sz="1799" dirty="0">
                <a:latin typeface="Comic Sans MS" panose="030F0702030302020204" charset="0"/>
                <a:ea typeface="Comic Sans MS" panose="030F0702030302020204" charset="0"/>
                <a:cs typeface="Lato"/>
                <a:sym typeface="Lato"/>
              </a:rPr>
              <a:t>最常用的四个函数</a:t>
            </a:r>
            <a:endParaRPr sz="1799" dirty="0">
              <a:latin typeface="Comic Sans MS" panose="030F0702030302020204" charset="0"/>
              <a:ea typeface="Comic Sans MS" panose="030F0702030302020204" charset="0"/>
              <a:cs typeface="Lato"/>
              <a:sym typeface="Lato"/>
            </a:endParaRPr>
          </a:p>
        </p:txBody>
      </p:sp>
      <p:sp>
        <p:nvSpPr>
          <p:cNvPr id="20" name="TextBox 24"/>
          <p:cNvSpPr txBox="1"/>
          <p:nvPr/>
        </p:nvSpPr>
        <p:spPr>
          <a:xfrm>
            <a:off x="1501422" y="2754287"/>
            <a:ext cx="6559687" cy="1730697"/>
          </a:xfrm>
          <a:prstGeom prst="rect">
            <a:avLst/>
          </a:prstGeom>
          <a:noFill/>
        </p:spPr>
        <p:txBody>
          <a:bodyPr wrap="square" lIns="68546" tIns="34273" rIns="68546" bIns="34273" rtlCol="0">
            <a:spAutoFit/>
          </a:bodyPr>
          <a:lstStyle/>
          <a:p>
            <a:pPr defTabSz="913174">
              <a:defRPr/>
            </a:pPr>
            <a:r>
              <a:rPr lang="zh-CN" altLang="en-US" sz="1799" dirty="0">
                <a:solidFill>
                  <a:schemeClr val="bg1">
                    <a:lumMod val="50000"/>
                  </a:schemeClr>
                </a:solidFill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用法：</a:t>
            </a:r>
            <a:endParaRPr lang="en-US" altLang="zh-CN" sz="1799" dirty="0">
              <a:solidFill>
                <a:schemeClr val="bg1">
                  <a:lumMod val="50000"/>
                </a:schemeClr>
              </a:solidFill>
              <a:latin typeface="Comic Sans MS" panose="030F0702030302020204" charset="0"/>
              <a:ea typeface="Comic Sans MS" panose="030F0702030302020204" charset="0"/>
              <a:sym typeface="FZHei-B01S" panose="02010601030101010101" pitchFamily="2" charset="-122"/>
            </a:endParaRPr>
          </a:p>
          <a:p>
            <a:pPr marL="257098" indent="-257098" defTabSz="913174">
              <a:buFont typeface="Arial" panose="020B0604020202020204" pitchFamily="34" charset="0"/>
              <a:buChar char="•"/>
              <a:defRPr/>
            </a:pPr>
            <a:r>
              <a:rPr lang="en-US" altLang="zh-CN" sz="1799" dirty="0" err="1">
                <a:solidFill>
                  <a:schemeClr val="bg1">
                    <a:lumMod val="50000"/>
                  </a:schemeClr>
                </a:solidFill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re.match</a:t>
            </a:r>
            <a:r>
              <a:rPr lang="en-US" altLang="zh-CN" sz="1799" dirty="0">
                <a:solidFill>
                  <a:schemeClr val="bg1">
                    <a:lumMod val="50000"/>
                  </a:schemeClr>
                </a:solidFill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(pattern, string)</a:t>
            </a:r>
            <a:r>
              <a:rPr lang="zh-CN" altLang="en-US" sz="1799" dirty="0">
                <a:solidFill>
                  <a:schemeClr val="bg1">
                    <a:lumMod val="50000"/>
                  </a:schemeClr>
                </a:solidFill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，从字符串开头进行匹配</a:t>
            </a:r>
            <a:endParaRPr lang="en-US" altLang="zh-CN" sz="1799" dirty="0">
              <a:solidFill>
                <a:schemeClr val="bg1">
                  <a:lumMod val="50000"/>
                </a:schemeClr>
              </a:solidFill>
              <a:latin typeface="Comic Sans MS" panose="030F0702030302020204" charset="0"/>
              <a:ea typeface="Comic Sans MS" panose="030F0702030302020204" charset="0"/>
              <a:sym typeface="FZHei-B01S" panose="02010601030101010101" pitchFamily="2" charset="-122"/>
            </a:endParaRPr>
          </a:p>
          <a:p>
            <a:pPr marL="257098" indent="-257098" defTabSz="913174">
              <a:buFont typeface="Arial" panose="020B0604020202020204" pitchFamily="34" charset="0"/>
              <a:buChar char="•"/>
              <a:defRPr/>
            </a:pPr>
            <a:r>
              <a:rPr lang="en-US" altLang="zh-CN" sz="1799" dirty="0" err="1">
                <a:solidFill>
                  <a:schemeClr val="bg1">
                    <a:lumMod val="50000"/>
                  </a:schemeClr>
                </a:solidFill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re.sub</a:t>
            </a:r>
            <a:r>
              <a:rPr lang="en-US" altLang="zh-CN" sz="1799" dirty="0">
                <a:solidFill>
                  <a:schemeClr val="bg1">
                    <a:lumMod val="50000"/>
                  </a:schemeClr>
                </a:solidFill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(pattern, </a:t>
            </a:r>
            <a:r>
              <a:rPr lang="en-US" altLang="zh-CN" sz="1799" dirty="0" err="1">
                <a:solidFill>
                  <a:schemeClr val="bg1">
                    <a:lumMod val="50000"/>
                  </a:schemeClr>
                </a:solidFill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repl</a:t>
            </a:r>
            <a:r>
              <a:rPr lang="en-US" altLang="zh-CN" sz="1799" dirty="0">
                <a:solidFill>
                  <a:schemeClr val="bg1">
                    <a:lumMod val="50000"/>
                  </a:schemeClr>
                </a:solidFill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, string)</a:t>
            </a:r>
            <a:r>
              <a:rPr lang="zh-CN" altLang="en-US" sz="1799" dirty="0">
                <a:solidFill>
                  <a:schemeClr val="bg1">
                    <a:lumMod val="50000"/>
                  </a:schemeClr>
                </a:solidFill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，</a:t>
            </a:r>
            <a:r>
              <a:rPr lang="en-US" altLang="zh-CN" sz="1799" dirty="0" err="1">
                <a:solidFill>
                  <a:schemeClr val="bg1">
                    <a:lumMod val="50000"/>
                  </a:schemeClr>
                </a:solidFill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repl</a:t>
            </a:r>
            <a:r>
              <a:rPr lang="zh-CN" altLang="en-US" sz="1799" dirty="0">
                <a:solidFill>
                  <a:schemeClr val="bg1">
                    <a:lumMod val="50000"/>
                  </a:schemeClr>
                </a:solidFill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 为替换的字符串，也可为一个函数</a:t>
            </a:r>
            <a:endParaRPr lang="en-US" altLang="zh-CN" sz="1799" dirty="0">
              <a:solidFill>
                <a:schemeClr val="bg1">
                  <a:lumMod val="50000"/>
                </a:schemeClr>
              </a:solidFill>
              <a:latin typeface="Comic Sans MS" panose="030F0702030302020204" charset="0"/>
              <a:ea typeface="Comic Sans MS" panose="030F0702030302020204" charset="0"/>
              <a:sym typeface="FZHei-B01S" panose="02010601030101010101" pitchFamily="2" charset="-122"/>
            </a:endParaRPr>
          </a:p>
          <a:p>
            <a:pPr marL="257098" indent="-257098" defTabSz="913174">
              <a:buFont typeface="Arial" panose="020B0604020202020204" pitchFamily="34" charset="0"/>
              <a:buChar char="•"/>
              <a:defRPr/>
            </a:pPr>
            <a:r>
              <a:rPr lang="en-US" altLang="zh-CN" sz="1799" dirty="0" err="1">
                <a:solidFill>
                  <a:schemeClr val="bg1">
                    <a:lumMod val="50000"/>
                  </a:schemeClr>
                </a:solidFill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re.search</a:t>
            </a:r>
            <a:r>
              <a:rPr lang="en-US" altLang="zh-CN" sz="1799" dirty="0">
                <a:solidFill>
                  <a:schemeClr val="bg1">
                    <a:lumMod val="50000"/>
                  </a:schemeClr>
                </a:solidFill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(pattern, string) </a:t>
            </a:r>
            <a:r>
              <a:rPr lang="zh-CN" altLang="en-US" sz="1799" dirty="0">
                <a:solidFill>
                  <a:schemeClr val="bg1">
                    <a:lumMod val="50000"/>
                  </a:schemeClr>
                </a:solidFill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，可以在字符串任何位置匹配</a:t>
            </a:r>
            <a:endParaRPr lang="en-US" altLang="zh-CN" sz="1799" dirty="0">
              <a:solidFill>
                <a:schemeClr val="bg1">
                  <a:lumMod val="50000"/>
                </a:schemeClr>
              </a:solidFill>
              <a:latin typeface="Comic Sans MS" panose="030F0702030302020204" charset="0"/>
              <a:ea typeface="Comic Sans MS" panose="030F0702030302020204" charset="0"/>
              <a:sym typeface="FZHei-B01S" panose="02010601030101010101" pitchFamily="2" charset="-122"/>
            </a:endParaRPr>
          </a:p>
          <a:p>
            <a:pPr marL="257098" indent="-257098" defTabSz="913174">
              <a:buFont typeface="Arial" panose="020B0604020202020204" pitchFamily="34" charset="0"/>
              <a:buChar char="•"/>
              <a:defRPr/>
            </a:pPr>
            <a:r>
              <a:rPr lang="en-US" altLang="zh-CN" sz="1799" dirty="0" err="1">
                <a:solidFill>
                  <a:schemeClr val="bg1">
                    <a:lumMod val="50000"/>
                  </a:schemeClr>
                </a:solidFill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re.findall</a:t>
            </a:r>
            <a:r>
              <a:rPr lang="en-US" altLang="zh-CN" sz="1799" dirty="0">
                <a:solidFill>
                  <a:schemeClr val="bg1">
                    <a:lumMod val="50000"/>
                  </a:schemeClr>
                </a:solidFill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(pattern, string)</a:t>
            </a:r>
            <a:r>
              <a:rPr lang="zh-CN" altLang="en-US" sz="1799" dirty="0">
                <a:solidFill>
                  <a:schemeClr val="bg1">
                    <a:lumMod val="50000"/>
                  </a:schemeClr>
                </a:solidFill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，找到所有满足匹配条件的子串</a:t>
            </a:r>
            <a:endParaRPr lang="en-US" altLang="zh-CN" sz="1799" dirty="0">
              <a:solidFill>
                <a:schemeClr val="bg1">
                  <a:lumMod val="50000"/>
                </a:schemeClr>
              </a:solidFill>
              <a:latin typeface="Comic Sans MS" panose="030F0702030302020204" charset="0"/>
              <a:ea typeface="Comic Sans MS" panose="030F0702030302020204" charset="0"/>
              <a:sym typeface="FZHei-B01S" panose="02010601030101010101" pitchFamily="2" charset="-122"/>
            </a:endParaRPr>
          </a:p>
        </p:txBody>
      </p:sp>
      <p:sp>
        <p:nvSpPr>
          <p:cNvPr id="25" name="文本框 7">
            <a:extLst>
              <a:ext uri="{FF2B5EF4-FFF2-40B4-BE49-F238E27FC236}">
                <a16:creationId xmlns:a16="http://schemas.microsoft.com/office/drawing/2014/main" id="{14DCBC3E-E5ED-8141-A666-622192048D56}"/>
              </a:ext>
            </a:extLst>
          </p:cNvPr>
          <p:cNvSpPr txBox="1"/>
          <p:nvPr/>
        </p:nvSpPr>
        <p:spPr>
          <a:xfrm>
            <a:off x="730860" y="96804"/>
            <a:ext cx="1210214" cy="33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x-non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正则式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AF5CCE-60D6-B04C-AE73-96F70232B833}"/>
              </a:ext>
            </a:extLst>
          </p:cNvPr>
          <p:cNvSpPr txBox="1"/>
          <p:nvPr/>
        </p:nvSpPr>
        <p:spPr>
          <a:xfrm>
            <a:off x="915529" y="939571"/>
            <a:ext cx="7541361" cy="307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1400" dirty="0">
                <a:solidFill>
                  <a:schemeClr val="tx2"/>
                </a:solidFill>
                <a:latin typeface="Comic Sans MS" panose="030F0902030302020204" pitchFamily="66" charset="0"/>
              </a:rPr>
              <a:t>更多正则式函数请参考</a:t>
            </a:r>
            <a:r>
              <a:rPr lang="zh-CN" altLang="en-US" sz="1400" dirty="0">
                <a:solidFill>
                  <a:schemeClr val="tx2"/>
                </a:solidFill>
                <a:latin typeface="Comic Sans MS" panose="030F0902030302020204" pitchFamily="66" charset="0"/>
              </a:rPr>
              <a:t>：</a:t>
            </a:r>
            <a:r>
              <a:rPr lang="en-US" sz="1400" dirty="0">
                <a:solidFill>
                  <a:schemeClr val="tx2"/>
                </a:solidFill>
                <a:latin typeface="Comic Sans MS" panose="030F0902030302020204" pitchFamily="66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Comic Sans MS" panose="030F0902030302020204" pitchFamily="66" charset="0"/>
              </a:rPr>
              <a:t>www.runoob.com</a:t>
            </a:r>
            <a:r>
              <a:rPr lang="en-US" sz="1400" dirty="0">
                <a:solidFill>
                  <a:schemeClr val="tx2"/>
                </a:solidFill>
                <a:latin typeface="Comic Sans MS" panose="030F0902030302020204" pitchFamily="66" charset="0"/>
              </a:rPr>
              <a:t>/python3/python3-reg-expressions.html</a:t>
            </a:r>
            <a:endParaRPr lang="x-none" sz="1400" dirty="0">
              <a:solidFill>
                <a:schemeClr val="tx2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82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4"/>
          <p:cNvSpPr txBox="1"/>
          <p:nvPr/>
        </p:nvSpPr>
        <p:spPr>
          <a:xfrm>
            <a:off x="555225" y="757927"/>
            <a:ext cx="3428598" cy="3161416"/>
          </a:xfrm>
          <a:prstGeom prst="rect">
            <a:avLst/>
          </a:prstGeom>
          <a:noFill/>
        </p:spPr>
        <p:txBody>
          <a:bodyPr wrap="square" lIns="68546" tIns="34273" rIns="68546" bIns="34273" rtlCol="0">
            <a:spAutoFit/>
          </a:bodyPr>
          <a:lstStyle/>
          <a:p>
            <a:pPr defTabSz="913174">
              <a:defRPr/>
            </a:pPr>
            <a:r>
              <a:rPr lang="zh-CN" altLang="en-US" sz="2099" dirty="0">
                <a:solidFill>
                  <a:schemeClr val="bg1">
                    <a:lumMod val="50000"/>
                  </a:schemeClr>
                </a:solidFill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匹配对象方法：</a:t>
            </a:r>
            <a:endParaRPr lang="en-US" altLang="zh-CN" sz="2099" dirty="0">
              <a:solidFill>
                <a:schemeClr val="bg1">
                  <a:lumMod val="50000"/>
                </a:schemeClr>
              </a:solidFill>
              <a:latin typeface="Comic Sans MS" panose="030F0702030302020204" charset="0"/>
              <a:ea typeface="Comic Sans MS" panose="030F0702030302020204" charset="0"/>
              <a:sym typeface="FZHei-B01S" panose="02010601030101010101" pitchFamily="2" charset="-122"/>
            </a:endParaRPr>
          </a:p>
          <a:p>
            <a:pPr marL="257098" indent="-257098" defTabSz="913174">
              <a:buFont typeface="Arial" panose="020B0604020202020204" pitchFamily="34" charset="0"/>
              <a:buChar char="•"/>
              <a:defRPr/>
            </a:pPr>
            <a:r>
              <a:rPr lang="en-US" altLang="zh-CN" sz="1799" b="1" dirty="0">
                <a:solidFill>
                  <a:schemeClr val="bg1">
                    <a:lumMod val="50000"/>
                  </a:schemeClr>
                </a:solidFill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span(): </a:t>
            </a:r>
            <a:r>
              <a:rPr lang="zh-CN" altLang="en-US" sz="1799" dirty="0">
                <a:solidFill>
                  <a:schemeClr val="bg1">
                    <a:lumMod val="50000"/>
                  </a:schemeClr>
                </a:solidFill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返回匹配的范围 </a:t>
            </a:r>
            <a:r>
              <a:rPr lang="en-US" altLang="zh-CN" sz="1799" dirty="0">
                <a:solidFill>
                  <a:schemeClr val="bg1">
                    <a:lumMod val="50000"/>
                  </a:schemeClr>
                </a:solidFill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(start, end)</a:t>
            </a:r>
          </a:p>
          <a:p>
            <a:pPr marL="257098" indent="-257098" defTabSz="913174">
              <a:buFont typeface="Arial" panose="020B0604020202020204" pitchFamily="34" charset="0"/>
              <a:buChar char="•"/>
              <a:defRPr/>
            </a:pPr>
            <a:r>
              <a:rPr lang="en-US" altLang="zh-CN" sz="1799" b="1" dirty="0">
                <a:solidFill>
                  <a:schemeClr val="bg1">
                    <a:lumMod val="50000"/>
                  </a:schemeClr>
                </a:solidFill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group(num):</a:t>
            </a:r>
            <a:r>
              <a:rPr lang="zh-CN" altLang="en-US" sz="1799" b="1" dirty="0">
                <a:solidFill>
                  <a:schemeClr val="bg1">
                    <a:lumMod val="50000"/>
                  </a:schemeClr>
                </a:solidFill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 </a:t>
            </a:r>
            <a:r>
              <a:rPr lang="zh-CN" altLang="en-US" sz="1799" dirty="0">
                <a:solidFill>
                  <a:schemeClr val="bg1">
                    <a:lumMod val="50000"/>
                  </a:schemeClr>
                </a:solidFill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在正则表达式中用</a:t>
            </a:r>
            <a:r>
              <a:rPr lang="en-US" altLang="zh-CN" sz="1799" dirty="0">
                <a:solidFill>
                  <a:schemeClr val="bg1">
                    <a:lumMod val="50000"/>
                  </a:schemeClr>
                </a:solidFill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()</a:t>
            </a:r>
            <a:r>
              <a:rPr lang="zh-CN" altLang="en-US" sz="1799" dirty="0">
                <a:solidFill>
                  <a:schemeClr val="bg1">
                    <a:lumMod val="50000"/>
                  </a:schemeClr>
                </a:solidFill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可以分组，</a:t>
            </a:r>
            <a:r>
              <a:rPr lang="en-US" altLang="zh-CN" sz="1799" dirty="0">
                <a:solidFill>
                  <a:schemeClr val="bg1">
                    <a:lumMod val="50000"/>
                  </a:schemeClr>
                </a:solidFill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group() </a:t>
            </a:r>
            <a:r>
              <a:rPr lang="zh-CN" altLang="en-US" sz="1799" dirty="0">
                <a:solidFill>
                  <a:schemeClr val="bg1">
                    <a:lumMod val="50000"/>
                  </a:schemeClr>
                </a:solidFill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可以一次输入多个组号，在这种情况下它将返回一个包含那些组所对应值的元组。</a:t>
            </a:r>
            <a:endParaRPr lang="en-US" altLang="zh-CN" sz="1799" dirty="0">
              <a:solidFill>
                <a:schemeClr val="bg1">
                  <a:lumMod val="50000"/>
                </a:schemeClr>
              </a:solidFill>
              <a:latin typeface="Comic Sans MS" panose="030F0702030302020204" charset="0"/>
              <a:ea typeface="Comic Sans MS" panose="030F0702030302020204" charset="0"/>
              <a:sym typeface="FZHei-B01S" panose="02010601030101010101" pitchFamily="2" charset="-122"/>
            </a:endParaRPr>
          </a:p>
          <a:p>
            <a:pPr marL="257098" indent="-257098" defTabSz="913174">
              <a:buFont typeface="Arial" panose="020B0604020202020204" pitchFamily="34" charset="0"/>
              <a:buChar char="•"/>
              <a:defRPr/>
            </a:pPr>
            <a:r>
              <a:rPr lang="en-US" altLang="zh-CN" sz="1799" b="1" dirty="0">
                <a:solidFill>
                  <a:schemeClr val="bg1">
                    <a:lumMod val="50000"/>
                  </a:schemeClr>
                </a:solidFill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groups(): </a:t>
            </a:r>
            <a:r>
              <a:rPr lang="zh-CN" altLang="en-US" sz="1799" dirty="0">
                <a:solidFill>
                  <a:schemeClr val="bg1">
                    <a:lumMod val="50000"/>
                  </a:schemeClr>
                </a:solidFill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返回一个包含所有小组字符串的元组，从 </a:t>
            </a:r>
            <a:r>
              <a:rPr lang="en-US" altLang="zh-CN" sz="1799" dirty="0">
                <a:solidFill>
                  <a:schemeClr val="bg1">
                    <a:lumMod val="50000"/>
                  </a:schemeClr>
                </a:solidFill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1 </a:t>
            </a:r>
            <a:r>
              <a:rPr lang="zh-CN" altLang="en-US" sz="1799" dirty="0">
                <a:solidFill>
                  <a:schemeClr val="bg1">
                    <a:lumMod val="50000"/>
                  </a:schemeClr>
                </a:solidFill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到 所含的小组号</a:t>
            </a:r>
            <a:endParaRPr lang="en-US" altLang="zh-CN" sz="1799" dirty="0">
              <a:solidFill>
                <a:schemeClr val="bg1">
                  <a:lumMod val="50000"/>
                </a:schemeClr>
              </a:solidFill>
              <a:latin typeface="Comic Sans MS" panose="030F0702030302020204" charset="0"/>
              <a:ea typeface="Comic Sans MS" panose="030F0702030302020204" charset="0"/>
              <a:sym typeface="FZHei-B01S" panose="02010601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972" y="757927"/>
            <a:ext cx="4213513" cy="3592197"/>
          </a:xfrm>
          <a:prstGeom prst="rect">
            <a:avLst/>
          </a:prstGeom>
        </p:spPr>
      </p:pic>
      <p:sp>
        <p:nvSpPr>
          <p:cNvPr id="11" name="文本框 7">
            <a:extLst>
              <a:ext uri="{FF2B5EF4-FFF2-40B4-BE49-F238E27FC236}">
                <a16:creationId xmlns:a16="http://schemas.microsoft.com/office/drawing/2014/main" id="{498A5F24-2755-6545-A6F1-390D278D54F4}"/>
              </a:ext>
            </a:extLst>
          </p:cNvPr>
          <p:cNvSpPr txBox="1"/>
          <p:nvPr/>
        </p:nvSpPr>
        <p:spPr>
          <a:xfrm>
            <a:off x="730860" y="96804"/>
            <a:ext cx="1005093" cy="33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匹配对象</a:t>
            </a:r>
          </a:p>
        </p:txBody>
      </p:sp>
    </p:spTree>
    <p:extLst>
      <p:ext uri="{BB962C8B-B14F-4D97-AF65-F5344CB8AC3E}">
        <p14:creationId xmlns:p14="http://schemas.microsoft.com/office/powerpoint/2010/main" val="179617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请使用三种方法抽取以下日志文件中的日期时间信息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zh-CN" altLang="en-US" dirty="0"/>
              <a:t>完成后示意老师</a:t>
            </a:r>
            <a:endParaRPr lang="en-US" altLang="zh-CN" dirty="0"/>
          </a:p>
          <a:p>
            <a:pPr lvl="1"/>
            <a:r>
              <a:rPr lang="zh-CN" altLang="en-US" dirty="0"/>
              <a:t>提示：可使用字符串操作、正则表达式、</a:t>
            </a:r>
            <a:r>
              <a:rPr lang="en-US" altLang="zh-CN" dirty="0" err="1"/>
              <a:t>datatime</a:t>
            </a:r>
            <a:r>
              <a:rPr lang="zh-CN" altLang="en-US" dirty="0"/>
              <a:t>模块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" y="1393717"/>
            <a:ext cx="3405342" cy="21524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994" y="1475645"/>
            <a:ext cx="3340806" cy="198857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396177" y="2278206"/>
            <a:ext cx="668594" cy="38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0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作业：从文本属性中抽取结构化信息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从文本数据中抽取结构化信息，进行丰富的可视化</a:t>
            </a:r>
            <a:endParaRPr lang="en-US" altLang="zh-CN" dirty="0"/>
          </a:p>
          <a:p>
            <a:pPr lvl="1"/>
            <a:r>
              <a:rPr lang="zh-CN" altLang="en-US" dirty="0"/>
              <a:t>举例：从文本中提取位置信息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18"/>
          <a:stretch/>
        </p:blipFill>
        <p:spPr>
          <a:xfrm>
            <a:off x="457200" y="1646596"/>
            <a:ext cx="4524375" cy="29164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651" y="1646596"/>
            <a:ext cx="3411426" cy="291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8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Thanks!</a:t>
            </a:r>
            <a:endParaRPr kumimoji="1" lang="zh-CN" alt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Google Shape;132;p17"/>
          <p:cNvCxnSpPr/>
          <p:nvPr/>
        </p:nvCxnSpPr>
        <p:spPr>
          <a:xfrm>
            <a:off x="1769001" y="1798813"/>
            <a:ext cx="8085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33" name="Google Shape;133;p17"/>
          <p:cNvGrpSpPr/>
          <p:nvPr/>
        </p:nvGrpSpPr>
        <p:grpSpPr>
          <a:xfrm>
            <a:off x="2267775" y="519425"/>
            <a:ext cx="1253400" cy="2608100"/>
            <a:chOff x="2267775" y="519425"/>
            <a:chExt cx="1253400" cy="2608100"/>
          </a:xfrm>
        </p:grpSpPr>
        <p:sp>
          <p:nvSpPr>
            <p:cNvPr id="134" name="Google Shape;134;p17"/>
            <p:cNvSpPr txBox="1"/>
            <p:nvPr/>
          </p:nvSpPr>
          <p:spPr>
            <a:xfrm>
              <a:off x="2267775" y="1486400"/>
              <a:ext cx="12534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latin typeface="Proxima Nova"/>
                  <a:ea typeface="Proxima Nova"/>
                  <a:cs typeface="Proxima Nova"/>
                  <a:sym typeface="Proxima Nova"/>
                </a:rPr>
                <a:t>...</a:t>
              </a:r>
              <a:endParaRPr sz="2400" b="1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135" name="Google Shape;135;p17"/>
            <p:cNvCxnSpPr/>
            <p:nvPr/>
          </p:nvCxnSpPr>
          <p:spPr>
            <a:xfrm>
              <a:off x="2754675" y="519425"/>
              <a:ext cx="3057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2754675" y="1011900"/>
              <a:ext cx="3057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137" name="Google Shape;137;p17"/>
            <p:cNvCxnSpPr/>
            <p:nvPr/>
          </p:nvCxnSpPr>
          <p:spPr>
            <a:xfrm>
              <a:off x="2754675" y="1477750"/>
              <a:ext cx="3057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138" name="Google Shape;138;p17"/>
            <p:cNvCxnSpPr/>
            <p:nvPr/>
          </p:nvCxnSpPr>
          <p:spPr>
            <a:xfrm>
              <a:off x="2754675" y="2169200"/>
              <a:ext cx="3057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139" name="Google Shape;139;p17"/>
            <p:cNvCxnSpPr/>
            <p:nvPr/>
          </p:nvCxnSpPr>
          <p:spPr>
            <a:xfrm>
              <a:off x="2754675" y="2661675"/>
              <a:ext cx="3057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140" name="Google Shape;140;p17"/>
            <p:cNvCxnSpPr/>
            <p:nvPr/>
          </p:nvCxnSpPr>
          <p:spPr>
            <a:xfrm>
              <a:off x="2754675" y="3127525"/>
              <a:ext cx="3057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142" name="Google Shape;142;p17"/>
          <p:cNvSpPr txBox="1"/>
          <p:nvPr/>
        </p:nvSpPr>
        <p:spPr>
          <a:xfrm>
            <a:off x="4132675" y="1457425"/>
            <a:ext cx="1253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Proxima Nova"/>
                <a:ea typeface="Proxima Nova"/>
                <a:cs typeface="Proxima Nova"/>
                <a:sym typeface="Proxima Nova"/>
              </a:rPr>
              <a:t>...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3808375" y="246200"/>
            <a:ext cx="1902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Proxima Nova"/>
                <a:ea typeface="Proxima Nova"/>
                <a:cs typeface="Proxima Nova"/>
                <a:sym typeface="Proxima Nova"/>
              </a:rPr>
              <a:t>(10px, 7px)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4" name="Google Shape;144;p17"/>
          <p:cNvCxnSpPr/>
          <p:nvPr/>
        </p:nvCxnSpPr>
        <p:spPr>
          <a:xfrm>
            <a:off x="3325276" y="1798813"/>
            <a:ext cx="8085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Google Shape;146;p17"/>
          <p:cNvCxnSpPr/>
          <p:nvPr/>
        </p:nvCxnSpPr>
        <p:spPr>
          <a:xfrm>
            <a:off x="5490151" y="1798813"/>
            <a:ext cx="8085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7" name="Google Shape;14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3363"/>
            <a:ext cx="1638800" cy="279092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/>
        </p:nvSpPr>
        <p:spPr>
          <a:xfrm>
            <a:off x="3808375" y="776600"/>
            <a:ext cx="1902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Proxima Nova"/>
                <a:ea typeface="Proxima Nova"/>
                <a:cs typeface="Proxima Nova"/>
                <a:sym typeface="Proxima Nova"/>
              </a:rPr>
              <a:t>(70px, 60px)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3808375" y="1230800"/>
            <a:ext cx="1902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Proxima Nova"/>
                <a:ea typeface="Proxima Nova"/>
                <a:cs typeface="Proxima Nova"/>
                <a:sym typeface="Proxima Nova"/>
              </a:rPr>
              <a:t>(45px, 9px)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3808375" y="1911625"/>
            <a:ext cx="1902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Proxima Nova"/>
                <a:ea typeface="Proxima Nova"/>
                <a:cs typeface="Proxima Nova"/>
                <a:sym typeface="Proxima Nova"/>
              </a:rPr>
              <a:t>(5px, 24px)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3808375" y="2430900"/>
            <a:ext cx="1902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Proxima Nova"/>
                <a:ea typeface="Proxima Nova"/>
                <a:cs typeface="Proxima Nova"/>
                <a:sym typeface="Proxima Nova"/>
              </a:rPr>
              <a:t>(45px, 37px)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3808375" y="2883450"/>
            <a:ext cx="1902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Proxima Nova"/>
                <a:ea typeface="Proxima Nova"/>
                <a:cs typeface="Proxima Nova"/>
                <a:sym typeface="Proxima Nova"/>
              </a:rPr>
              <a:t>(66px, 8px)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8650" y="833450"/>
            <a:ext cx="2824025" cy="193078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82;p15"/>
          <p:cNvSpPr txBox="1"/>
          <p:nvPr/>
        </p:nvSpPr>
        <p:spPr>
          <a:xfrm>
            <a:off x="2267775" y="3440975"/>
            <a:ext cx="1253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标记</a:t>
            </a:r>
            <a:endParaRPr sz="2400" b="1" dirty="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Google Shape;83;p15"/>
          <p:cNvSpPr txBox="1"/>
          <p:nvPr/>
        </p:nvSpPr>
        <p:spPr>
          <a:xfrm>
            <a:off x="1943600" y="3933450"/>
            <a:ext cx="1902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Proxima Nova"/>
              </a:rPr>
              <a:t>（表示数据项）</a:t>
            </a:r>
            <a:endParaRPr sz="2000" dirty="0">
              <a:latin typeface="Microsoft YaHei" charset="-122"/>
              <a:ea typeface="Microsoft YaHei" charset="-122"/>
              <a:cs typeface="Microsoft YaHei" charset="-122"/>
              <a:sym typeface="Proxima Nova"/>
            </a:endParaRPr>
          </a:p>
        </p:txBody>
      </p:sp>
      <p:grpSp>
        <p:nvGrpSpPr>
          <p:cNvPr id="26" name="Google Shape;93;p15"/>
          <p:cNvGrpSpPr/>
          <p:nvPr/>
        </p:nvGrpSpPr>
        <p:grpSpPr>
          <a:xfrm>
            <a:off x="4196300" y="3440975"/>
            <a:ext cx="2497800" cy="1022875"/>
            <a:chOff x="1645750" y="3440975"/>
            <a:chExt cx="2497800" cy="1022875"/>
          </a:xfrm>
        </p:grpSpPr>
        <p:sp>
          <p:nvSpPr>
            <p:cNvPr id="27" name="Google Shape;94;p15"/>
            <p:cNvSpPr txBox="1"/>
            <p:nvPr/>
          </p:nvSpPr>
          <p:spPr>
            <a:xfrm>
              <a:off x="1943475" y="3440975"/>
              <a:ext cx="19020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400" b="1" dirty="0">
                  <a:solidFill>
                    <a:schemeClr val="accen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编码</a:t>
              </a:r>
              <a:endParaRPr sz="2400" b="1" dirty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8" name="Google Shape;95;p15"/>
            <p:cNvSpPr txBox="1"/>
            <p:nvPr/>
          </p:nvSpPr>
          <p:spPr>
            <a:xfrm>
              <a:off x="1645750" y="3933450"/>
              <a:ext cx="24978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latin typeface="Proxima Nova"/>
                  <a:ea typeface="Proxima Nova"/>
                  <a:cs typeface="Proxima Nova"/>
                  <a:sym typeface="Proxima Nova"/>
                </a:rPr>
                <a:t>(</a:t>
              </a:r>
              <a:r>
                <a:rPr lang="zh-CN" altLang="en-US" sz="2000" dirty="0">
                  <a:latin typeface="Microsoft YaHei" charset="-122"/>
                  <a:ea typeface="Microsoft YaHei" charset="-122"/>
                  <a:cs typeface="Microsoft YaHei" charset="-122"/>
                  <a:sym typeface="Proxima Nova"/>
                </a:rPr>
                <a:t>将数据映射为位置</a:t>
              </a:r>
              <a:r>
                <a:rPr lang="en" sz="2400" dirty="0">
                  <a:latin typeface="Proxima Nova"/>
                  <a:ea typeface="Proxima Nova"/>
                  <a:cs typeface="Proxima Nova"/>
                  <a:sym typeface="Proxima Nova"/>
                </a:rPr>
                <a:t>)</a:t>
              </a:r>
              <a:endParaRPr sz="24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03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可视化的目标是让人发现规律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6" name="Google Shape;15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87650" y="761988"/>
            <a:ext cx="5556350" cy="37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1;p18"/>
          <p:cNvPicPr preferRelativeResize="0"/>
          <p:nvPr/>
        </p:nvPicPr>
        <p:blipFill rotWithShape="1">
          <a:blip r:embed="rId3">
            <a:alphaModFix/>
          </a:blip>
          <a:srcRect b="12793"/>
          <a:stretch/>
        </p:blipFill>
        <p:spPr>
          <a:xfrm>
            <a:off x="2042450" y="836725"/>
            <a:ext cx="1418375" cy="13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60;p18"/>
          <p:cNvSpPr txBox="1"/>
          <p:nvPr/>
        </p:nvSpPr>
        <p:spPr>
          <a:xfrm>
            <a:off x="243425" y="2391325"/>
            <a:ext cx="3207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Proxima Nova"/>
              </a:rPr>
              <a:t>看上去年纪更大的人并没有比年轻人花费更多的金额</a:t>
            </a:r>
            <a:endParaRPr sz="2400" dirty="0">
              <a:latin typeface="Microsoft YaHei" charset="-122"/>
              <a:ea typeface="Microsoft YaHei" charset="-122"/>
              <a:cs typeface="Microsoft YaHei" charset="-122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92344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然而，可视化并不简单</a:t>
            </a:r>
            <a:r>
              <a:rPr lang="en-US" altLang="zh-CN" dirty="0"/>
              <a:t>……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4840" y="819150"/>
            <a:ext cx="4251960" cy="3937000"/>
          </a:xfrm>
        </p:spPr>
        <p:txBody>
          <a:bodyPr/>
          <a:lstStyle/>
          <a:p>
            <a:r>
              <a:rPr lang="zh-CN" altLang="en-US" dirty="0"/>
              <a:t>数据科学的目标之一是为人们的决策支持提供信息</a:t>
            </a:r>
            <a:endParaRPr lang="en-US" altLang="zh-CN" dirty="0"/>
          </a:p>
          <a:p>
            <a:r>
              <a:rPr lang="zh-CN" altLang="en-US" dirty="0"/>
              <a:t>优秀的可视化直接解决了这个目标。有时，数据分析中最有用的结果是可视化！</a:t>
            </a:r>
            <a:endParaRPr lang="en-US" altLang="zh-CN" dirty="0"/>
          </a:p>
          <a:p>
            <a:r>
              <a:rPr lang="zh-CN" altLang="en-US" dirty="0"/>
              <a:t>数据可视化并不像调用 </a:t>
            </a:r>
            <a:r>
              <a:rPr lang="en-US" altLang="zh-CN" dirty="0"/>
              <a:t>plot() </a:t>
            </a:r>
            <a:r>
              <a:rPr lang="zh-CN" altLang="en-US" dirty="0"/>
              <a:t>那样简单</a:t>
            </a:r>
            <a:endParaRPr lang="en-US" altLang="zh-CN" dirty="0"/>
          </a:p>
          <a:p>
            <a:pPr lvl="1"/>
            <a:r>
              <a:rPr lang="zh-CN" altLang="en-US" dirty="0"/>
              <a:t>针对同样的数据，可以有很多种可能的可视化方法，</a:t>
            </a:r>
            <a:endParaRPr lang="en-US" altLang="zh-CN" dirty="0"/>
          </a:p>
          <a:p>
            <a:pPr lvl="1"/>
            <a:r>
              <a:rPr lang="zh-CN" altLang="en-US" dirty="0"/>
              <a:t>然而，只有少数的可视化有用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5" name="Google Shape;1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819151"/>
            <a:ext cx="3828826" cy="393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254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可视化：探索数据分析的重要工具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单变量典型图表</a:t>
            </a:r>
            <a:endParaRPr lang="en-US" altLang="zh-CN" dirty="0"/>
          </a:p>
          <a:p>
            <a:pPr lvl="1"/>
            <a:r>
              <a:rPr lang="zh-CN" altLang="en-US" dirty="0"/>
              <a:t>点阵图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/>
              <a:t>Dot plot</a:t>
            </a:r>
          </a:p>
          <a:p>
            <a:pPr lvl="1"/>
            <a:r>
              <a:rPr lang="zh-CN" altLang="en-US" dirty="0"/>
              <a:t>直方图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/>
              <a:t>Histogram</a:t>
            </a:r>
          </a:p>
          <a:p>
            <a:pPr lvl="1"/>
            <a:r>
              <a:rPr lang="zh-CN" altLang="en-US" dirty="0"/>
              <a:t>累积分布函数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/>
              <a:t>Cumulative distribution function</a:t>
            </a:r>
            <a:endParaRPr lang="en-US" altLang="zh-CN" dirty="0"/>
          </a:p>
          <a:p>
            <a:pPr lvl="1"/>
            <a:r>
              <a:rPr lang="zh-CN" altLang="en-US" dirty="0"/>
              <a:t>箱线图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/>
              <a:t>Box plot</a:t>
            </a:r>
            <a:endParaRPr lang="en-US" altLang="zh-CN" dirty="0"/>
          </a:p>
          <a:p>
            <a:r>
              <a:rPr lang="zh-CN" altLang="en-US" dirty="0"/>
              <a:t>多变量典型图表</a:t>
            </a:r>
            <a:endParaRPr lang="en-US" altLang="zh-CN" dirty="0"/>
          </a:p>
          <a:p>
            <a:pPr lvl="1"/>
            <a:r>
              <a:rPr lang="zh-CN" altLang="en-US" dirty="0"/>
              <a:t>柱状图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Bar</a:t>
            </a:r>
            <a:r>
              <a:rPr lang="en-US" dirty="0"/>
              <a:t> </a:t>
            </a:r>
            <a:r>
              <a:rPr lang="en-US" altLang="zh-CN" dirty="0"/>
              <a:t>chart</a:t>
            </a:r>
            <a:endParaRPr lang="en-US" dirty="0"/>
          </a:p>
          <a:p>
            <a:pPr lvl="1"/>
            <a:r>
              <a:rPr lang="zh-CN" altLang="en-US" dirty="0"/>
              <a:t>散布图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Scatter</a:t>
            </a:r>
            <a:r>
              <a:rPr lang="zh-CN" altLang="en-US" dirty="0"/>
              <a:t> </a:t>
            </a:r>
            <a:r>
              <a:rPr lang="en-US" altLang="zh-CN" dirty="0"/>
              <a:t>plot</a:t>
            </a:r>
            <a:endParaRPr lang="en-US" dirty="0"/>
          </a:p>
          <a:p>
            <a:pPr lvl="1"/>
            <a:r>
              <a:rPr lang="zh-CN" altLang="en-US" dirty="0"/>
              <a:t>线条图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Line</a:t>
            </a:r>
            <a:r>
              <a:rPr lang="en-US" dirty="0"/>
              <a:t> plot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E60C35-1193-284A-B3D8-F868547A968B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401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  <p:tag name="PAMAINTYPE" val="4"/>
  <p:tag name="PATYPE" val="140"/>
  <p:tag name="PASUBTYPE" val="141"/>
  <p:tag name="RESOURCELIBID_SHAPE" val="3571"/>
  <p:tag name="RESOURCELIB_SHAPETYPE" val="4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2653</Words>
  <Application>Microsoft Macintosh PowerPoint</Application>
  <PresentationFormat>On-screen Show (16:9)</PresentationFormat>
  <Paragraphs>344</Paragraphs>
  <Slides>56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76" baseType="lpstr">
      <vt:lpstr>gotham</vt:lpstr>
      <vt:lpstr>楷体</vt:lpstr>
      <vt:lpstr>微软雅黑</vt:lpstr>
      <vt:lpstr>微软雅黑</vt:lpstr>
      <vt:lpstr>Proxima Nova</vt:lpstr>
      <vt:lpstr>Source Han Sans HC</vt:lpstr>
      <vt:lpstr>STZhongsong</vt:lpstr>
      <vt:lpstr>方正兰亭细黑_GBK</vt:lpstr>
      <vt:lpstr>Arial</vt:lpstr>
      <vt:lpstr>Calibri</vt:lpstr>
      <vt:lpstr>Comic Sans MS</vt:lpstr>
      <vt:lpstr>Consolas</vt:lpstr>
      <vt:lpstr>Gill Sans MT</vt:lpstr>
      <vt:lpstr>Helvetica Neue</vt:lpstr>
      <vt:lpstr>Lucida Sans Unicode</vt:lpstr>
      <vt:lpstr>Roboto</vt:lpstr>
      <vt:lpstr>Times New Roman</vt:lpstr>
      <vt:lpstr>Times-Roman</vt:lpstr>
      <vt:lpstr>清风素材 https://12sc.taobao.com/</vt:lpstr>
      <vt:lpstr>1_清风素材 https://12sc.taobao.com/</vt:lpstr>
      <vt:lpstr>PowerPoint Presentation</vt:lpstr>
      <vt:lpstr>PowerPoint Presentation</vt:lpstr>
      <vt:lpstr>数据可视化</vt:lpstr>
      <vt:lpstr>PowerPoint Presentation</vt:lpstr>
      <vt:lpstr>PowerPoint Presentation</vt:lpstr>
      <vt:lpstr>PowerPoint Presentation</vt:lpstr>
      <vt:lpstr>可视化的目标是让人发现规律</vt:lpstr>
      <vt:lpstr>然而，可视化并不简单……</vt:lpstr>
      <vt:lpstr>可视化：探索数据分析的重要工具</vt:lpstr>
      <vt:lpstr>散点图（Scatter）</vt:lpstr>
      <vt:lpstr>散点图的示例</vt:lpstr>
      <vt:lpstr>散点图的示例</vt:lpstr>
      <vt:lpstr>直方图（Histogram）</vt:lpstr>
      <vt:lpstr>直方图的局限性</vt:lpstr>
      <vt:lpstr>累积分布函数</vt:lpstr>
      <vt:lpstr>累计分布图的示例</vt:lpstr>
      <vt:lpstr>箱线图</vt:lpstr>
      <vt:lpstr>箱线图</vt:lpstr>
      <vt:lpstr>柱状图</vt:lpstr>
      <vt:lpstr>线条图</vt:lpstr>
      <vt:lpstr>线条图的示例</vt:lpstr>
      <vt:lpstr>热力图</vt:lpstr>
      <vt:lpstr>Matplotlib库</vt:lpstr>
      <vt:lpstr>Matplotlib 对象总览</vt:lpstr>
      <vt:lpstr>Matplotlib 对象总览(2)</vt:lpstr>
      <vt:lpstr>基本绘图过程</vt:lpstr>
      <vt:lpstr>基本绘图过程</vt:lpstr>
      <vt:lpstr>matplotlib.pyplot绘制的常见图形</vt:lpstr>
      <vt:lpstr>画一条直线 y=x</vt:lpstr>
      <vt:lpstr>画sin函数</vt:lpstr>
      <vt:lpstr>3、sin(x)、sin(x2)</vt:lpstr>
      <vt:lpstr>调整线条属性</vt:lpstr>
      <vt:lpstr>散点图</vt:lpstr>
      <vt:lpstr>配置文件</vt:lpstr>
      <vt:lpstr>Seaborn库</vt:lpstr>
      <vt:lpstr>使用Seaborn绘制barplot</vt:lpstr>
      <vt:lpstr>使用Seaborn绘制lmplot</vt:lpstr>
      <vt:lpstr>表格数据可视化的基本流程</vt:lpstr>
      <vt:lpstr>通过具体的例子熟悉可视化方法</vt:lpstr>
      <vt:lpstr>直方图</vt:lpstr>
      <vt:lpstr>密度分布图</vt:lpstr>
      <vt:lpstr>散点图</vt:lpstr>
      <vt:lpstr>条形图</vt:lpstr>
      <vt:lpstr>线条图</vt:lpstr>
      <vt:lpstr>Lmplot图</vt:lpstr>
      <vt:lpstr>箱型图</vt:lpstr>
      <vt:lpstr>课堂练习</vt:lpstr>
      <vt:lpstr>课堂练习</vt:lpstr>
      <vt:lpstr>课堂练习</vt:lpstr>
      <vt:lpstr>PowerPoint Presentation</vt:lpstr>
      <vt:lpstr>从HTML网页中抽取有用信息</vt:lpstr>
      <vt:lpstr>PowerPoint Presentation</vt:lpstr>
      <vt:lpstr>PowerPoint Presentation</vt:lpstr>
      <vt:lpstr>练习</vt:lpstr>
      <vt:lpstr>作业：从文本属性中抽取结构化信息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范 举</cp:lastModifiedBy>
  <cp:revision>670</cp:revision>
  <dcterms:created xsi:type="dcterms:W3CDTF">2015-01-23T04:02:00Z</dcterms:created>
  <dcterms:modified xsi:type="dcterms:W3CDTF">2022-10-28T03:04:34Z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